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67" r:id="rId3"/>
    <p:sldId id="283" r:id="rId4"/>
    <p:sldId id="279" r:id="rId5"/>
    <p:sldId id="280" r:id="rId6"/>
    <p:sldId id="295" r:id="rId7"/>
    <p:sldId id="281" r:id="rId8"/>
    <p:sldId id="296" r:id="rId9"/>
    <p:sldId id="273" r:id="rId10"/>
    <p:sldId id="297" r:id="rId11"/>
    <p:sldId id="298" r:id="rId12"/>
    <p:sldId id="299" r:id="rId13"/>
    <p:sldId id="302" r:id="rId1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5" autoAdjust="0"/>
    <p:restoredTop sz="84885" autoAdjust="0"/>
  </p:normalViewPr>
  <p:slideViewPr>
    <p:cSldViewPr snapToGrid="0">
      <p:cViewPr varScale="1">
        <p:scale>
          <a:sx n="56" d="100"/>
          <a:sy n="56" d="100"/>
        </p:scale>
        <p:origin x="908" y="6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7847D51-1F7B-4665-B065-48F29B4B6EFE}" type="datetimeFigureOut">
              <a:rPr lang="he-IL" smtClean="0"/>
              <a:t>ב'/אב/תשפ"ד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DC3190C6-95DF-4F79-B293-1102A0D93656}" type="slidenum">
              <a:rPr lang="he-IL" smtClean="0"/>
              <a:t>‹#›</a:t>
            </a:fld>
            <a:endParaRPr lang="he-IL"/>
          </a:p>
        </p:txBody>
      </p:sp>
    </p:spTree>
    <p:extLst>
      <p:ext uri="{BB962C8B-B14F-4D97-AF65-F5344CB8AC3E}">
        <p14:creationId xmlns:p14="http://schemas.microsoft.com/office/powerpoint/2010/main" val="412540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אז אנחנו נדבר על אלגוריתם הצפנה סימטרי בשם </a:t>
            </a:r>
            <a:r>
              <a:rPr lang="en-US" dirty="0"/>
              <a:t>SM4</a:t>
            </a:r>
            <a:r>
              <a:rPr lang="he-IL" dirty="0"/>
              <a:t> </a:t>
            </a:r>
          </a:p>
        </p:txBody>
      </p:sp>
      <p:sp>
        <p:nvSpPr>
          <p:cNvPr id="4" name="מציין מיקום של מספר שקופית 3"/>
          <p:cNvSpPr>
            <a:spLocks noGrp="1"/>
          </p:cNvSpPr>
          <p:nvPr>
            <p:ph type="sldNum" sz="quarter" idx="5"/>
          </p:nvPr>
        </p:nvSpPr>
        <p:spPr/>
        <p:txBody>
          <a:bodyPr/>
          <a:lstStyle/>
          <a:p>
            <a:fld id="{DC3190C6-95DF-4F79-B293-1102A0D93656}" type="slidenum">
              <a:rPr lang="he-IL" smtClean="0"/>
              <a:t>1</a:t>
            </a:fld>
            <a:endParaRPr lang="he-IL"/>
          </a:p>
        </p:txBody>
      </p:sp>
    </p:spTree>
    <p:extLst>
      <p:ext uri="{BB962C8B-B14F-4D97-AF65-F5344CB8AC3E}">
        <p14:creationId xmlns:p14="http://schemas.microsoft.com/office/powerpoint/2010/main" val="3601646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a:t>עניין אותנו לראות את ההשוואה של הפרמטרים בינו לבין </a:t>
            </a:r>
            <a:r>
              <a:rPr lang="he-IL" dirty="0" err="1"/>
              <a:t>האלגורתמים</a:t>
            </a:r>
            <a:r>
              <a:rPr lang="he-IL" dirty="0"/>
              <a:t> שנלמדו בכיתה,  ה </a:t>
            </a:r>
            <a:r>
              <a:rPr lang="en-US" dirty="0"/>
              <a:t>SM4</a:t>
            </a:r>
            <a:r>
              <a:rPr lang="he-IL" dirty="0"/>
              <a:t> הינו אלגוריתם שדומה בחלקו ל </a:t>
            </a:r>
            <a:r>
              <a:rPr lang="en-US" dirty="0"/>
              <a:t>AES</a:t>
            </a:r>
            <a:r>
              <a:rPr lang="he-IL" dirty="0"/>
              <a:t> ובחלקו ל </a:t>
            </a:r>
            <a:r>
              <a:rPr lang="en-US" dirty="0"/>
              <a:t>DES</a:t>
            </a:r>
            <a:r>
              <a:rPr lang="he-IL" dirty="0"/>
              <a:t> . </a:t>
            </a:r>
          </a:p>
          <a:p>
            <a:pPr marL="171450" indent="-171450" algn="r" rtl="1">
              <a:buFont typeface="Arial" panose="020B0604020202020204" pitchFamily="34" charset="0"/>
              <a:buChar char="•"/>
            </a:pPr>
            <a:r>
              <a:rPr lang="he-IL" dirty="0"/>
              <a:t>הוא דומה ל </a:t>
            </a:r>
            <a:r>
              <a:rPr lang="en-US" dirty="0"/>
              <a:t>DES</a:t>
            </a:r>
            <a:r>
              <a:rPr lang="he-IL" dirty="0"/>
              <a:t> בכך שמשתמש ברשת </a:t>
            </a:r>
            <a:r>
              <a:rPr lang="he-IL" dirty="0" err="1"/>
              <a:t>פיסטל</a:t>
            </a:r>
            <a:r>
              <a:rPr lang="he-IL" dirty="0"/>
              <a:t>, אבל בניגוד אליו – שאנו יודעים כי </a:t>
            </a:r>
            <a:r>
              <a:rPr lang="en-US" dirty="0"/>
              <a:t>DES</a:t>
            </a:r>
            <a:r>
              <a:rPr lang="he-IL" dirty="0"/>
              <a:t> לא מאובטח ואחד הסיבות המרכזיות זהו אורך מפתח קצר - , הוא בעל אורך מפתח 128 ביט ממש כמו אחת הגרסאות של </a:t>
            </a:r>
            <a:r>
              <a:rPr lang="en-US" dirty="0"/>
              <a:t>AES</a:t>
            </a:r>
            <a:r>
              <a:rPr lang="he-IL" dirty="0"/>
              <a:t> . </a:t>
            </a:r>
          </a:p>
          <a:p>
            <a:pPr marL="171450" indent="-171450" algn="r" rtl="1">
              <a:buFont typeface="Arial" panose="020B0604020202020204" pitchFamily="34" charset="0"/>
              <a:buChar char="•"/>
            </a:pPr>
            <a:r>
              <a:rPr lang="he-IL" dirty="0"/>
              <a:t>בנוסף לזה, גם הוא כמו </a:t>
            </a:r>
            <a:r>
              <a:rPr lang="en-US" dirty="0"/>
              <a:t>AES</a:t>
            </a:r>
            <a:r>
              <a:rPr lang="he-IL" dirty="0"/>
              <a:t> יודע לקודד בלוקים באורך 128 ביט. </a:t>
            </a:r>
          </a:p>
          <a:p>
            <a:pPr algn="r" rtl="1"/>
            <a:endParaRPr lang="he-IL" dirty="0"/>
          </a:p>
        </p:txBody>
      </p:sp>
      <p:sp>
        <p:nvSpPr>
          <p:cNvPr id="4" name="Slide Number Placeholder 3"/>
          <p:cNvSpPr>
            <a:spLocks noGrp="1"/>
          </p:cNvSpPr>
          <p:nvPr>
            <p:ph type="sldNum" sz="quarter" idx="5"/>
          </p:nvPr>
        </p:nvSpPr>
        <p:spPr/>
        <p:txBody>
          <a:bodyPr/>
          <a:lstStyle/>
          <a:p>
            <a:fld id="{DC3190C6-95DF-4F79-B293-1102A0D93656}" type="slidenum">
              <a:rPr lang="he-IL" smtClean="0"/>
              <a:t>10</a:t>
            </a:fld>
            <a:endParaRPr lang="he-IL"/>
          </a:p>
        </p:txBody>
      </p:sp>
    </p:spTree>
    <p:extLst>
      <p:ext uri="{BB962C8B-B14F-4D97-AF65-F5344CB8AC3E}">
        <p14:creationId xmlns:p14="http://schemas.microsoft.com/office/powerpoint/2010/main" val="193653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עכשיו, אחרי שסקרנו את אלגוריתם ההצפנה </a:t>
            </a:r>
            <a:r>
              <a:rPr lang="en-US" dirty="0"/>
              <a:t>SM4, </a:t>
            </a:r>
            <a:r>
              <a:rPr lang="he-IL" dirty="0"/>
              <a:t> נעבור לדבר על </a:t>
            </a:r>
            <a:r>
              <a:rPr lang="en-US" dirty="0"/>
              <a:t> </a:t>
            </a:r>
            <a:r>
              <a:rPr lang="en-US" dirty="0" err="1"/>
              <a:t>Schnorr</a:t>
            </a:r>
            <a:r>
              <a:rPr lang="en-US" dirty="0"/>
              <a:t> Signature</a:t>
            </a:r>
            <a:r>
              <a:rPr lang="he-IL" dirty="0"/>
              <a:t>.</a:t>
            </a:r>
          </a:p>
          <a:p>
            <a:pPr marL="171450" indent="-171450" algn="r" rtl="1">
              <a:buFont typeface="Arial" panose="020B0604020202020204" pitchFamily="34" charset="0"/>
              <a:buChar char="•"/>
            </a:pPr>
            <a:r>
              <a:rPr lang="he-IL" dirty="0"/>
              <a:t>למרות שאלגוריתם </a:t>
            </a:r>
            <a:r>
              <a:rPr lang="en-US" dirty="0"/>
              <a:t>SM4 </a:t>
            </a:r>
            <a:r>
              <a:rPr lang="he-IL" dirty="0"/>
              <a:t> מציע רמת אבטחה גבוהה, הוא עלול להיות פגיע להתקפות </a:t>
            </a:r>
            <a:r>
              <a:rPr lang="en-US" dirty="0"/>
              <a:t>man In the middle</a:t>
            </a:r>
            <a:r>
              <a:rPr lang="he-IL" dirty="0"/>
              <a:t> , שבהן תוקף יכול להאזין או לשנות את התקשורת.</a:t>
            </a:r>
          </a:p>
          <a:p>
            <a:pPr marL="171450" indent="-171450" algn="r" rtl="1">
              <a:buFont typeface="Arial" panose="020B0604020202020204" pitchFamily="34" charset="0"/>
              <a:buChar char="•"/>
            </a:pPr>
            <a:r>
              <a:rPr lang="he-IL" dirty="0"/>
              <a:t>כדי להתמודד עם אתגר זה ולהגביר את רמת האבטחה, אנו משתמשים בחתימה דיגיטלית.</a:t>
            </a:r>
            <a:br>
              <a:rPr lang="en-US" dirty="0"/>
            </a:br>
            <a:r>
              <a:rPr lang="he-IL" dirty="0"/>
              <a:t>יובל עכשיו יציג לכם איך </a:t>
            </a:r>
            <a:r>
              <a:rPr lang="en-US" dirty="0" err="1"/>
              <a:t>Schnorr</a:t>
            </a:r>
            <a:r>
              <a:rPr lang="en-US" dirty="0"/>
              <a:t> Signature</a:t>
            </a:r>
            <a:r>
              <a:rPr lang="he-IL" dirty="0"/>
              <a:t> פועלת ואיך היא יכולה למנוע </a:t>
            </a:r>
            <a:r>
              <a:rPr lang="en-US" dirty="0"/>
              <a:t>man in the middle</a:t>
            </a:r>
            <a:r>
              <a:rPr lang="he-IL" dirty="0"/>
              <a:t> .</a:t>
            </a:r>
          </a:p>
        </p:txBody>
      </p:sp>
      <p:sp>
        <p:nvSpPr>
          <p:cNvPr id="4" name="מציין מיקום של מספר שקופית 3"/>
          <p:cNvSpPr>
            <a:spLocks noGrp="1"/>
          </p:cNvSpPr>
          <p:nvPr>
            <p:ph type="sldNum" sz="quarter" idx="5"/>
          </p:nvPr>
        </p:nvSpPr>
        <p:spPr/>
        <p:txBody>
          <a:bodyPr/>
          <a:lstStyle/>
          <a:p>
            <a:fld id="{DC3190C6-95DF-4F79-B293-1102A0D93656}" type="slidenum">
              <a:rPr lang="he-IL" smtClean="0"/>
              <a:t>11</a:t>
            </a:fld>
            <a:endParaRPr lang="he-IL"/>
          </a:p>
        </p:txBody>
      </p:sp>
    </p:spTree>
    <p:extLst>
      <p:ext uri="{BB962C8B-B14F-4D97-AF65-F5344CB8AC3E}">
        <p14:creationId xmlns:p14="http://schemas.microsoft.com/office/powerpoint/2010/main" val="92395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DC3190C6-95DF-4F79-B293-1102A0D93656}" type="slidenum">
              <a:rPr lang="he-IL" smtClean="0"/>
              <a:t>12</a:t>
            </a:fld>
            <a:endParaRPr lang="he-IL"/>
          </a:p>
        </p:txBody>
      </p:sp>
    </p:spTree>
    <p:extLst>
      <p:ext uri="{BB962C8B-B14F-4D97-AF65-F5344CB8AC3E}">
        <p14:creationId xmlns:p14="http://schemas.microsoft.com/office/powerpoint/2010/main" val="145637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SM4</a:t>
            </a:r>
            <a:r>
              <a:rPr lang="he-IL" dirty="0"/>
              <a:t> הינו אלגוריתם הצפנה סימטרי המקודד בלוק </a:t>
            </a:r>
            <a:r>
              <a:rPr lang="he-IL" dirty="0" err="1"/>
              <a:t>בלוק</a:t>
            </a:r>
            <a:r>
              <a:rPr lang="he-IL" dirty="0"/>
              <a:t>.</a:t>
            </a:r>
          </a:p>
          <a:p>
            <a:pPr algn="r" rtl="1"/>
            <a:r>
              <a:rPr lang="he-IL" dirty="0"/>
              <a:t>כמה עובדות מעניינת :</a:t>
            </a:r>
            <a:r>
              <a:rPr lang="en-US" dirty="0"/>
              <a:t> </a:t>
            </a:r>
            <a:endParaRPr lang="he-IL" dirty="0"/>
          </a:p>
          <a:p>
            <a:pPr marL="228600" indent="-228600" algn="r" rtl="1">
              <a:buAutoNum type="arabicPeriod"/>
            </a:pPr>
            <a:r>
              <a:rPr lang="he-IL" dirty="0"/>
              <a:t>הוא פותח על ידי ממשלת סין</a:t>
            </a:r>
          </a:p>
          <a:p>
            <a:pPr marL="228600" indent="-228600" algn="r" rtl="1">
              <a:buAutoNum type="arabicPeriod"/>
            </a:pPr>
            <a:r>
              <a:rPr lang="he-IL" dirty="0"/>
              <a:t>מטרתו היא לספק רמת אבטחה גבוהה בתקשורת.</a:t>
            </a:r>
          </a:p>
          <a:p>
            <a:pPr marL="228600" indent="-228600" algn="r" rtl="1">
              <a:buAutoNum type="arabicPeriod"/>
            </a:pPr>
            <a:r>
              <a:rPr lang="he-IL" dirty="0"/>
              <a:t>הוא נכנס לשימוש תקני בשנת 2006 ומשמש עד היום.</a:t>
            </a:r>
          </a:p>
          <a:p>
            <a:pPr marL="228600" indent="-228600" algn="r" rtl="1">
              <a:buAutoNum type="arabicPeriod"/>
            </a:pPr>
            <a:r>
              <a:rPr lang="he-IL" dirty="0"/>
              <a:t>פיתוח האלגוריתם </a:t>
            </a:r>
            <a:r>
              <a:rPr lang="en-US" dirty="0"/>
              <a:t> SM4 </a:t>
            </a:r>
            <a:r>
              <a:rPr lang="he-IL" dirty="0"/>
              <a:t> נועד  כדי להפחית את התלות של סין </a:t>
            </a:r>
            <a:r>
              <a:rPr lang="he-IL" dirty="0" err="1"/>
              <a:t>בבטכנולוגיות</a:t>
            </a:r>
            <a:r>
              <a:rPr lang="he-IL" dirty="0"/>
              <a:t> זרות ולשפר את האבטחה הלאומית.</a:t>
            </a:r>
          </a:p>
          <a:p>
            <a:pPr algn="r" rtl="1"/>
            <a:endParaRPr lang="he-IL" dirty="0"/>
          </a:p>
        </p:txBody>
      </p:sp>
      <p:sp>
        <p:nvSpPr>
          <p:cNvPr id="4" name="Slide Number Placeholder 3"/>
          <p:cNvSpPr>
            <a:spLocks noGrp="1"/>
          </p:cNvSpPr>
          <p:nvPr>
            <p:ph type="sldNum" sz="quarter" idx="5"/>
          </p:nvPr>
        </p:nvSpPr>
        <p:spPr/>
        <p:txBody>
          <a:bodyPr/>
          <a:lstStyle/>
          <a:p>
            <a:fld id="{DC3190C6-95DF-4F79-B293-1102A0D93656}" type="slidenum">
              <a:rPr lang="he-IL" smtClean="0"/>
              <a:t>2</a:t>
            </a:fld>
            <a:endParaRPr lang="he-IL"/>
          </a:p>
        </p:txBody>
      </p:sp>
    </p:spTree>
    <p:extLst>
      <p:ext uri="{BB962C8B-B14F-4D97-AF65-F5344CB8AC3E}">
        <p14:creationId xmlns:p14="http://schemas.microsoft.com/office/powerpoint/2010/main" val="352460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en-US" dirty="0"/>
              <a:t>SM4</a:t>
            </a:r>
            <a:r>
              <a:rPr lang="he-IL" dirty="0"/>
              <a:t> הוא אלגוריתם הצפנה סימטרי המקודד בלוקים. כלומר, הוא משתמש באותו מפתח להצפנה ולפענוח.</a:t>
            </a:r>
          </a:p>
          <a:p>
            <a:pPr marL="171450" indent="-171450" algn="r" rtl="1">
              <a:buFont typeface="Arial" panose="020B0604020202020204" pitchFamily="34" charset="0"/>
              <a:buChar char="•"/>
            </a:pPr>
            <a:r>
              <a:rPr lang="he-IL" dirty="0"/>
              <a:t>גודל המפתח הוא 128 ביטים, מה שמספק רמת אבטחה גבוהה.</a:t>
            </a:r>
          </a:p>
          <a:p>
            <a:pPr marL="171450" indent="-171450" algn="r" rtl="1">
              <a:buFont typeface="Arial" panose="020B0604020202020204" pitchFamily="34" charset="0"/>
              <a:buChar char="•"/>
            </a:pPr>
            <a:r>
              <a:rPr lang="he-IL" dirty="0"/>
              <a:t>גודל הבלוק הינו 128 ביטים.</a:t>
            </a:r>
          </a:p>
          <a:p>
            <a:pPr marL="171450" indent="-171450" algn="r" rtl="1">
              <a:buFont typeface="Arial" panose="020B0604020202020204" pitchFamily="34" charset="0"/>
              <a:buChar char="•"/>
            </a:pPr>
            <a:r>
              <a:rPr lang="he-IL" dirty="0"/>
              <a:t>האלגוריתם מבצע 32 סבבים של הצפנה, מה שמגביר את רמת האבטחה באמצעות שיפור תהליך הפיזור והבלבול של הנתונים, ועל נדבר על זה בהמשך.</a:t>
            </a:r>
          </a:p>
          <a:p>
            <a:pPr algn="r" rtl="1">
              <a:buFont typeface="Arial" panose="020B0604020202020204" pitchFamily="34" charset="0"/>
              <a:buNone/>
            </a:pPr>
            <a:endParaRPr lang="he-IL" dirty="0"/>
          </a:p>
          <a:p>
            <a:pPr marL="171450" indent="-171450" algn="r" rtl="1">
              <a:buFont typeface="Arial" panose="020B0604020202020204" pitchFamily="34" charset="0"/>
              <a:buChar char="•"/>
            </a:pPr>
            <a:r>
              <a:rPr lang="he-IL" dirty="0"/>
              <a:t>המבנה של האלגוריתם מבוסס על רשת </a:t>
            </a:r>
            <a:r>
              <a:rPr lang="he-IL" dirty="0" err="1"/>
              <a:t>פיסטל</a:t>
            </a:r>
            <a:r>
              <a:rPr lang="he-IL" dirty="0"/>
              <a:t> לא מאוזנת. </a:t>
            </a:r>
            <a:br>
              <a:rPr lang="en-US" dirty="0"/>
            </a:br>
            <a:br>
              <a:rPr lang="en-US" dirty="0"/>
            </a:br>
            <a:r>
              <a:rPr lang="he-IL" dirty="0"/>
              <a:t>איך היא שונה מהרגילה ? למדנו בכיתה כי הקלט מתחלק לשתיים ומתחלף במקומו, כמובן לאחר מעבר </a:t>
            </a:r>
            <a:r>
              <a:rPr lang="he-IL" dirty="0" err="1"/>
              <a:t>בפוקנציה</a:t>
            </a:r>
            <a:r>
              <a:rPr lang="he-IL" dirty="0"/>
              <a:t> ו</a:t>
            </a:r>
            <a:r>
              <a:rPr lang="en-US" dirty="0"/>
              <a:t>XOR</a:t>
            </a:r>
            <a:r>
              <a:rPr lang="he-IL" dirty="0"/>
              <a:t>.</a:t>
            </a:r>
            <a:br>
              <a:rPr lang="en-US" dirty="0"/>
            </a:br>
            <a:r>
              <a:rPr lang="he-IL" dirty="0"/>
              <a:t>אבל הפעם, הקלט מתחלק ל4 , ולאחר כמה פעולות, הוא עושה הזחה אחת שמאלה, כך שהקלט השמאלי הופך להיות הכי ימני </a:t>
            </a:r>
            <a:r>
              <a:rPr lang="he-IL" dirty="0" err="1"/>
              <a:t>באיטרציה</a:t>
            </a:r>
            <a:r>
              <a:rPr lang="he-IL" dirty="0"/>
              <a:t> הבאה.</a:t>
            </a:r>
          </a:p>
          <a:p>
            <a:pPr algn="r" rtl="1">
              <a:buFont typeface="Arial" panose="020B0604020202020204" pitchFamily="34" charset="0"/>
              <a:buNone/>
            </a:pPr>
            <a:endParaRPr lang="he-IL" dirty="0"/>
          </a:p>
          <a:p>
            <a:pPr marL="171450" indent="-171450" algn="r" rtl="1">
              <a:buFont typeface="Arial" panose="020B0604020202020204" pitchFamily="34" charset="0"/>
              <a:buChar char="•"/>
            </a:pPr>
            <a:r>
              <a:rPr lang="he-IL" dirty="0"/>
              <a:t>בתרשים בצד ימין ניתן לראות את המבנה הכללי של כל סבב באלגוריתם.</a:t>
            </a:r>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4304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ישנם שני דברים עיקריים שנרצה לסקור בהצגה וזה </a:t>
            </a:r>
            <a:r>
              <a:rPr lang="en-US" dirty="0"/>
              <a:t>encryption – decryption </a:t>
            </a:r>
            <a:r>
              <a:rPr lang="he-IL" dirty="0"/>
              <a:t> ו </a:t>
            </a:r>
            <a:r>
              <a:rPr lang="en-US" dirty="0"/>
              <a:t>key expansion</a:t>
            </a:r>
            <a:r>
              <a:rPr lang="he-IL" dirty="0"/>
              <a:t> . </a:t>
            </a:r>
          </a:p>
        </p:txBody>
      </p:sp>
      <p:sp>
        <p:nvSpPr>
          <p:cNvPr id="4" name="Slide Number Placeholder 3"/>
          <p:cNvSpPr>
            <a:spLocks noGrp="1"/>
          </p:cNvSpPr>
          <p:nvPr>
            <p:ph type="sldNum" sz="quarter" idx="5"/>
          </p:nvPr>
        </p:nvSpPr>
        <p:spPr/>
        <p:txBody>
          <a:bodyPr/>
          <a:lstStyle/>
          <a:p>
            <a:fld id="{DC3190C6-95DF-4F79-B293-1102A0D93656}" type="slidenum">
              <a:rPr lang="he-IL" smtClean="0"/>
              <a:t>4</a:t>
            </a:fld>
            <a:endParaRPr lang="he-IL"/>
          </a:p>
        </p:txBody>
      </p:sp>
    </p:spTree>
    <p:extLst>
      <p:ext uri="{BB962C8B-B14F-4D97-AF65-F5344CB8AC3E}">
        <p14:creationId xmlns:p14="http://schemas.microsoft.com/office/powerpoint/2010/main" val="145335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בואו נדבר על המבנה של כל סבב באלגוריתם </a:t>
            </a:r>
            <a:r>
              <a:rPr lang="en-US" dirty="0"/>
              <a:t>SM4</a:t>
            </a:r>
            <a:r>
              <a:rPr lang="he-IL" dirty="0"/>
              <a:t> .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לפני זה חשוב לי כדי שתבינו, אני ויובל הכנו את רוב הדיאגרמות שאתם רואים במצגת, וכדי להעביר את זה בצורה הטובה ביותר הוספנו את המספר הקטן מימין לכל רכיב שמסמל את אורך הרכיב </a:t>
            </a:r>
            <a:r>
              <a:rPr lang="he-IL" dirty="0" err="1"/>
              <a:t>בביתים</a:t>
            </a:r>
            <a:r>
              <a:rPr lang="he-IL" dirty="0"/>
              <a:t>.</a:t>
            </a:r>
          </a:p>
          <a:p>
            <a:pPr marL="171450" indent="-171450" algn="r" rtl="1">
              <a:buFont typeface="Arial" panose="020B0604020202020204" pitchFamily="34" charset="0"/>
              <a:buChar char="•"/>
            </a:pPr>
            <a:r>
              <a:rPr lang="he-IL" dirty="0"/>
              <a:t>השקופית באה להראות בעיקר איך ה</a:t>
            </a:r>
            <a:r>
              <a:rPr lang="en-US" dirty="0"/>
              <a:t>round </a:t>
            </a:r>
            <a:r>
              <a:rPr lang="he-IL" dirty="0"/>
              <a:t> מתבצע, איך הרשת </a:t>
            </a:r>
            <a:r>
              <a:rPr lang="he-IL" dirty="0" err="1"/>
              <a:t>פיסטל</a:t>
            </a:r>
            <a:r>
              <a:rPr lang="he-IL" dirty="0"/>
              <a:t> הלא מאוזנת בנויה. </a:t>
            </a:r>
            <a:br>
              <a:rPr lang="en-US" dirty="0"/>
            </a:br>
            <a:r>
              <a:rPr lang="he-IL" dirty="0"/>
              <a:t>כמובן שאני ארחיב יותר על מה קורה בתוך הפונקציה ואיך מקבלים את ה </a:t>
            </a:r>
            <a:r>
              <a:rPr lang="en-US" dirty="0"/>
              <a:t>round key</a:t>
            </a:r>
            <a:r>
              <a:rPr lang="he-IL" dirty="0"/>
              <a:t> בהמשך.</a:t>
            </a:r>
          </a:p>
          <a:p>
            <a:pPr algn="r" rtl="1"/>
            <a:endParaRPr lang="he-IL" dirty="0"/>
          </a:p>
          <a:p>
            <a:pPr marL="171450" indent="-171450" algn="r" rtl="1">
              <a:buFont typeface="Arial" panose="020B0604020202020204" pitchFamily="34" charset="0"/>
              <a:buChar char="•"/>
            </a:pPr>
            <a:r>
              <a:rPr lang="he-IL" dirty="0"/>
              <a:t>אז, בכל </a:t>
            </a:r>
            <a:r>
              <a:rPr lang="he-IL" dirty="0" err="1"/>
              <a:t>איטרציה</a:t>
            </a:r>
            <a:r>
              <a:rPr lang="he-IL" dirty="0"/>
              <a:t> ובפרט בראשונה ה </a:t>
            </a:r>
            <a:r>
              <a:rPr lang="en-US" dirty="0"/>
              <a:t>plaintext</a:t>
            </a:r>
            <a:r>
              <a:rPr lang="he-IL" dirty="0"/>
              <a:t> מופרד ל 4 חלקים </a:t>
            </a:r>
            <a:r>
              <a:rPr lang="en-US" dirty="0"/>
              <a:t>x1, x2, x3,x4</a:t>
            </a:r>
            <a:r>
              <a:rPr lang="he-IL" dirty="0"/>
              <a:t> כך </a:t>
            </a:r>
            <a:r>
              <a:rPr lang="he-IL" dirty="0" err="1"/>
              <a:t>שכ</a:t>
            </a:r>
            <a:r>
              <a:rPr lang="he-IL" dirty="0"/>
              <a:t> ל גודל הוא </a:t>
            </a:r>
            <a:r>
              <a:rPr lang="en-US" dirty="0"/>
              <a:t>32 bit</a:t>
            </a:r>
            <a:r>
              <a:rPr lang="he-IL" dirty="0"/>
              <a:t> . </a:t>
            </a:r>
          </a:p>
          <a:p>
            <a:pPr algn="r" rtl="1"/>
            <a:r>
              <a:rPr lang="he-IL" dirty="0"/>
              <a:t>לאחר מכן , שלושת </a:t>
            </a:r>
            <a:r>
              <a:rPr lang="he-IL" dirty="0" err="1"/>
              <a:t>הקלטים</a:t>
            </a:r>
            <a:r>
              <a:rPr lang="he-IL" dirty="0"/>
              <a:t> השמאליים עוברים </a:t>
            </a:r>
            <a:r>
              <a:rPr lang="en-US" dirty="0"/>
              <a:t>'XOR</a:t>
            </a:r>
            <a:r>
              <a:rPr lang="he-IL" dirty="0"/>
              <a:t> הפלט נכנס לפונקציה ביחד עם ה </a:t>
            </a:r>
            <a:r>
              <a:rPr lang="en-US" dirty="0"/>
              <a:t>round key</a:t>
            </a:r>
            <a:r>
              <a:rPr lang="he-IL" dirty="0"/>
              <a:t> והפלט של הפונקציה עובר </a:t>
            </a:r>
            <a:r>
              <a:rPr lang="en-US" dirty="0"/>
              <a:t>XOR</a:t>
            </a:r>
            <a:r>
              <a:rPr lang="he-IL" dirty="0"/>
              <a:t> עם הקלט השמאלי ביותר. </a:t>
            </a:r>
          </a:p>
          <a:p>
            <a:pPr algn="r" rtl="1"/>
            <a:r>
              <a:rPr lang="he-IL" dirty="0"/>
              <a:t>מתבצעת הזחה שמאלה של שלושת </a:t>
            </a:r>
            <a:r>
              <a:rPr lang="he-IL" dirty="0" err="1"/>
              <a:t>הקלטים</a:t>
            </a:r>
            <a:r>
              <a:rPr lang="he-IL" dirty="0"/>
              <a:t> הימניים והפלט של הפונקציה </a:t>
            </a:r>
            <a:r>
              <a:rPr lang="en-US" dirty="0"/>
              <a:t>F</a:t>
            </a:r>
            <a:r>
              <a:rPr lang="he-IL" dirty="0"/>
              <a:t> עובר להיות הקלט הימני ביותר.</a:t>
            </a:r>
          </a:p>
          <a:p>
            <a:pPr algn="r" rtl="1"/>
            <a:r>
              <a:rPr lang="he-IL" dirty="0"/>
              <a:t>כך אנו יכולים להמשיך לעוד </a:t>
            </a:r>
            <a:r>
              <a:rPr lang="en-US" dirty="0"/>
              <a:t>round</a:t>
            </a:r>
            <a:r>
              <a:rPr lang="he-IL" dirty="0"/>
              <a:t> . </a:t>
            </a:r>
          </a:p>
          <a:p>
            <a:pPr algn="r" rtl="1"/>
            <a:endParaRPr lang="he-IL" dirty="0"/>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417308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הגענו ל לפונקציה </a:t>
            </a:r>
            <a:r>
              <a:rPr lang="en-US" dirty="0"/>
              <a:t>F</a:t>
            </a:r>
            <a:r>
              <a:rPr lang="he-IL" dirty="0"/>
              <a:t> שזה בעצם מה שקורה בכל </a:t>
            </a:r>
            <a:r>
              <a:rPr lang="he-IL" dirty="0" err="1"/>
              <a:t>איטרציה</a:t>
            </a:r>
            <a:r>
              <a:rPr lang="he-IL" dirty="0"/>
              <a:t>. </a:t>
            </a:r>
          </a:p>
          <a:p>
            <a:pPr algn="r" rtl="1"/>
            <a:r>
              <a:rPr lang="he-IL" dirty="0"/>
              <a:t>אז כמו שכבר אמרתי </a:t>
            </a:r>
          </a:p>
          <a:p>
            <a:pPr algn="r" rtl="1"/>
            <a:r>
              <a:rPr lang="he-IL" dirty="0" err="1"/>
              <a:t>נקח</a:t>
            </a:r>
            <a:r>
              <a:rPr lang="he-IL" dirty="0"/>
              <a:t> את שלושת הרכיבים הימניים, נבצע </a:t>
            </a:r>
            <a:r>
              <a:rPr lang="en-US" dirty="0" err="1"/>
              <a:t>xor</a:t>
            </a:r>
            <a:r>
              <a:rPr lang="he-IL" dirty="0"/>
              <a:t> ביחד עם ה </a:t>
            </a:r>
            <a:r>
              <a:rPr lang="en-US" dirty="0"/>
              <a:t>round key</a:t>
            </a:r>
            <a:r>
              <a:rPr lang="he-IL" dirty="0"/>
              <a:t> נקבל פלט באורך 32 ביט. </a:t>
            </a:r>
          </a:p>
          <a:p>
            <a:pPr algn="r" rtl="1"/>
            <a:r>
              <a:rPr lang="he-IL" dirty="0"/>
              <a:t>נפצל אותו ל 4 רכיבים כך ש כל רכיב הוא בעל 8 ביט. אותם נכנסי ל</a:t>
            </a:r>
            <a:r>
              <a:rPr lang="en-US" dirty="0"/>
              <a:t>SBOX </a:t>
            </a:r>
            <a:r>
              <a:rPr lang="he-IL" dirty="0"/>
              <a:t> , את הפלט נחבר חזרה להיות באורך 32 ביט. </a:t>
            </a:r>
          </a:p>
          <a:p>
            <a:pPr algn="r" rtl="1"/>
            <a:r>
              <a:rPr lang="he-IL" dirty="0" err="1"/>
              <a:t>נקח</a:t>
            </a:r>
            <a:r>
              <a:rPr lang="he-IL" dirty="0"/>
              <a:t> אותו ונבצע </a:t>
            </a:r>
            <a:r>
              <a:rPr lang="en-US" dirty="0"/>
              <a:t>shift left</a:t>
            </a:r>
            <a:r>
              <a:rPr lang="he-IL" dirty="0"/>
              <a:t> 4 פעמים ובכל פעם עם ערך אחר. פעם עם 2 , 10 , 18 , ו 24 . </a:t>
            </a:r>
          </a:p>
          <a:p>
            <a:pPr algn="r" rtl="1"/>
            <a:r>
              <a:rPr lang="he-IL" dirty="0" err="1"/>
              <a:t>נקח</a:t>
            </a:r>
            <a:r>
              <a:rPr lang="he-IL" dirty="0"/>
              <a:t> את הפלט המקורי ו את ארבעת </a:t>
            </a:r>
            <a:r>
              <a:rPr lang="he-IL" dirty="0" err="1"/>
              <a:t>ההזחות</a:t>
            </a:r>
            <a:r>
              <a:rPr lang="he-IL" dirty="0"/>
              <a:t> ונבצע </a:t>
            </a:r>
            <a:r>
              <a:rPr lang="en-US" dirty="0"/>
              <a:t>XOR</a:t>
            </a:r>
            <a:r>
              <a:rPr lang="he-IL" dirty="0"/>
              <a:t> </a:t>
            </a:r>
            <a:r>
              <a:rPr lang="he-IL" dirty="0" err="1"/>
              <a:t>בינהם</a:t>
            </a:r>
            <a:r>
              <a:rPr lang="he-IL" dirty="0"/>
              <a:t>. </a:t>
            </a:r>
          </a:p>
          <a:p>
            <a:pPr algn="r" rtl="1"/>
            <a:r>
              <a:rPr lang="he-IL" dirty="0"/>
              <a:t>את הפלט של זה </a:t>
            </a:r>
            <a:r>
              <a:rPr lang="he-IL" dirty="0" err="1"/>
              <a:t>נקח</a:t>
            </a:r>
            <a:r>
              <a:rPr lang="he-IL" dirty="0"/>
              <a:t> ונבצע </a:t>
            </a:r>
            <a:r>
              <a:rPr lang="en-US" dirty="0"/>
              <a:t>XOR</a:t>
            </a:r>
            <a:r>
              <a:rPr lang="he-IL" dirty="0"/>
              <a:t> עם </a:t>
            </a:r>
            <a:r>
              <a:rPr lang="en-US" dirty="0" err="1"/>
              <a:t>X_i</a:t>
            </a:r>
            <a:r>
              <a:rPr lang="he-IL" dirty="0"/>
              <a:t> . וזהו בעצם הפלט שילך ימינה ב </a:t>
            </a:r>
            <a:r>
              <a:rPr lang="en-US" dirty="0"/>
              <a:t>round</a:t>
            </a:r>
            <a:r>
              <a:rPr lang="he-IL" dirty="0"/>
              <a:t> הבא. </a:t>
            </a:r>
          </a:p>
          <a:p>
            <a:pPr algn="r" rtl="1"/>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249135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לפי שנתחיל לבצע </a:t>
            </a:r>
            <a:r>
              <a:rPr lang="en-US" dirty="0" err="1"/>
              <a:t>encription</a:t>
            </a:r>
            <a:r>
              <a:rPr lang="he-IL" dirty="0"/>
              <a:t> ניצור את כל המפתחות שלנו. אתם תראו כי יש דמיון מאד גדול ב </a:t>
            </a:r>
            <a:r>
              <a:rPr lang="en-US" dirty="0"/>
              <a:t>KEY EXPANTION</a:t>
            </a:r>
            <a:r>
              <a:rPr lang="he-IL" dirty="0"/>
              <a:t> לבין ה </a:t>
            </a:r>
            <a:r>
              <a:rPr lang="en-US" dirty="0"/>
              <a:t>ENCRIPTION DECRIPTION</a:t>
            </a:r>
            <a:r>
              <a:rPr lang="he-IL" dirty="0"/>
              <a:t>. </a:t>
            </a:r>
          </a:p>
          <a:p>
            <a:pPr marL="171450" indent="-171450" algn="r" rtl="1">
              <a:buFont typeface="Arial" panose="020B0604020202020204" pitchFamily="34" charset="0"/>
              <a:buChar char="•"/>
            </a:pPr>
            <a:r>
              <a:rPr lang="en-US" dirty="0"/>
              <a:t>MK</a:t>
            </a:r>
            <a:r>
              <a:rPr lang="he-IL" dirty="0"/>
              <a:t> זה המפתח שלנו – אותו ניצור דרך </a:t>
            </a:r>
            <a:r>
              <a:rPr lang="en-US" dirty="0"/>
              <a:t>ECDH</a:t>
            </a:r>
            <a:r>
              <a:rPr lang="he-IL" dirty="0"/>
              <a:t> שיובל הסביר לנו עליו, וכמובן שנוכל לראות את זה גם בקוד.</a:t>
            </a:r>
          </a:p>
          <a:p>
            <a:pPr marL="171450" indent="-171450" algn="r" rtl="1">
              <a:buFont typeface="Arial" panose="020B0604020202020204" pitchFamily="34" charset="0"/>
              <a:buChar char="•"/>
            </a:pPr>
            <a:r>
              <a:rPr lang="en-US" dirty="0"/>
              <a:t>, FK</a:t>
            </a:r>
            <a:r>
              <a:rPr lang="he-IL" dirty="0"/>
              <a:t> ו </a:t>
            </a:r>
            <a:r>
              <a:rPr lang="en-US" dirty="0"/>
              <a:t>CK</a:t>
            </a:r>
            <a:r>
              <a:rPr lang="he-IL" dirty="0"/>
              <a:t> הם קבועים. </a:t>
            </a:r>
            <a:r>
              <a:rPr lang="en-US" dirty="0"/>
              <a:t>FK</a:t>
            </a:r>
            <a:r>
              <a:rPr lang="he-IL" dirty="0"/>
              <a:t> הינו 128 ביט. ו </a:t>
            </a:r>
            <a:r>
              <a:rPr lang="en-US" dirty="0"/>
              <a:t>CK</a:t>
            </a:r>
            <a:r>
              <a:rPr lang="he-IL" dirty="0"/>
              <a:t> זה בעצם 32 רכיבים שכל אחד מהם באורך 32 . </a:t>
            </a:r>
            <a:r>
              <a:rPr lang="en-US" dirty="0"/>
              <a:t> </a:t>
            </a:r>
          </a:p>
          <a:p>
            <a:pPr algn="r" rtl="1"/>
            <a:endParaRPr lang="he-IL" dirty="0"/>
          </a:p>
          <a:p>
            <a:pPr algn="r" rtl="1"/>
            <a:r>
              <a:rPr lang="he-IL" dirty="0"/>
              <a:t>אז איך זה עובד?</a:t>
            </a:r>
            <a:r>
              <a:rPr lang="en-US" dirty="0"/>
              <a:t> </a:t>
            </a:r>
            <a:endParaRPr lang="he-IL" dirty="0"/>
          </a:p>
          <a:p>
            <a:pPr algn="r" rtl="1"/>
            <a:r>
              <a:rPr lang="he-IL" dirty="0" err="1"/>
              <a:t>נקח</a:t>
            </a:r>
            <a:r>
              <a:rPr lang="he-IL" dirty="0"/>
              <a:t> את ה </a:t>
            </a:r>
            <a:r>
              <a:rPr lang="en-US" dirty="0"/>
              <a:t>KEY</a:t>
            </a:r>
            <a:r>
              <a:rPr lang="he-IL" dirty="0"/>
              <a:t> ונבצע </a:t>
            </a:r>
            <a:r>
              <a:rPr lang="en-US" dirty="0"/>
              <a:t>XOR</a:t>
            </a:r>
            <a:r>
              <a:rPr lang="he-IL" dirty="0"/>
              <a:t> עם </a:t>
            </a:r>
            <a:r>
              <a:rPr lang="en-US" dirty="0"/>
              <a:t>FK</a:t>
            </a:r>
            <a:r>
              <a:rPr lang="he-IL" dirty="0"/>
              <a:t> . נקבל פלט באררך 128 ביט. </a:t>
            </a:r>
          </a:p>
          <a:p>
            <a:pPr algn="r" rtl="1"/>
            <a:r>
              <a:rPr lang="he-IL" dirty="0"/>
              <a:t>אותו נפצל ל 4 רכיבים. כמו בשקף הקודם, </a:t>
            </a:r>
            <a:r>
              <a:rPr lang="he-IL" dirty="0" err="1"/>
              <a:t>נקח</a:t>
            </a:r>
            <a:r>
              <a:rPr lang="he-IL" dirty="0"/>
              <a:t> את שלושת הרכיבים הימניים ונבצע </a:t>
            </a:r>
            <a:r>
              <a:rPr lang="en-US" dirty="0"/>
              <a:t>XOR</a:t>
            </a:r>
            <a:r>
              <a:rPr lang="he-IL" dirty="0"/>
              <a:t> </a:t>
            </a:r>
            <a:r>
              <a:rPr lang="he-IL" dirty="0" err="1"/>
              <a:t>בינהם</a:t>
            </a:r>
            <a:r>
              <a:rPr lang="he-IL" dirty="0"/>
              <a:t> נקבל פלט באורך 32 ביט. </a:t>
            </a:r>
          </a:p>
          <a:p>
            <a:pPr algn="r" rtl="1"/>
            <a:r>
              <a:rPr lang="he-IL" dirty="0"/>
              <a:t>נפצל אותו ל 4 רכיבים כך ש כל רכיב הוא בעל 8 ביט. אותם נכניס ל</a:t>
            </a:r>
            <a:r>
              <a:rPr lang="en-US" dirty="0"/>
              <a:t>SBOX </a:t>
            </a:r>
            <a:r>
              <a:rPr lang="he-IL" dirty="0"/>
              <a:t> , את הפלט נחבר חזרה להיות באורך 32 ביט. </a:t>
            </a:r>
          </a:p>
          <a:p>
            <a:pPr algn="r" rtl="1"/>
            <a:r>
              <a:rPr lang="he-IL" dirty="0" err="1"/>
              <a:t>נקח</a:t>
            </a:r>
            <a:r>
              <a:rPr lang="he-IL" dirty="0"/>
              <a:t> אותו ונבצע 2 פעמים </a:t>
            </a:r>
            <a:r>
              <a:rPr lang="en-US" dirty="0"/>
              <a:t>shift left</a:t>
            </a:r>
            <a:r>
              <a:rPr lang="he-IL" dirty="0"/>
              <a:t> , פעם עם 13 ,ופעם עם 23.</a:t>
            </a:r>
          </a:p>
          <a:p>
            <a:pPr algn="r" rtl="1"/>
            <a:r>
              <a:rPr lang="he-IL" dirty="0" err="1"/>
              <a:t>נקח</a:t>
            </a:r>
            <a:r>
              <a:rPr lang="he-IL" dirty="0"/>
              <a:t> את הפלט המקורי ו את שני </a:t>
            </a:r>
            <a:r>
              <a:rPr lang="he-IL" dirty="0" err="1"/>
              <a:t>ההזחות</a:t>
            </a:r>
            <a:r>
              <a:rPr lang="he-IL" dirty="0"/>
              <a:t> ונבצע </a:t>
            </a:r>
            <a:r>
              <a:rPr lang="en-US" dirty="0"/>
              <a:t>XOR</a:t>
            </a:r>
            <a:r>
              <a:rPr lang="he-IL" dirty="0"/>
              <a:t> </a:t>
            </a:r>
            <a:r>
              <a:rPr lang="he-IL" dirty="0" err="1"/>
              <a:t>בינהם</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את הפלט של זה </a:t>
            </a:r>
            <a:r>
              <a:rPr lang="he-IL" dirty="0" err="1"/>
              <a:t>נקח</a:t>
            </a:r>
            <a:r>
              <a:rPr lang="he-IL" dirty="0"/>
              <a:t> ונבצע </a:t>
            </a:r>
            <a:r>
              <a:rPr lang="en-US" dirty="0"/>
              <a:t>XOR</a:t>
            </a:r>
            <a:r>
              <a:rPr lang="he-IL" dirty="0"/>
              <a:t> עם </a:t>
            </a:r>
            <a:r>
              <a:rPr lang="en-US" dirty="0" err="1"/>
              <a:t>K_i</a:t>
            </a:r>
            <a:r>
              <a:rPr lang="he-IL" dirty="0"/>
              <a:t> . וכך נקבל את </a:t>
            </a:r>
            <a:r>
              <a:rPr lang="en-US" dirty="0" err="1"/>
              <a:t>rk_i</a:t>
            </a:r>
            <a:r>
              <a:rPr lang="he-IL" dirty="0"/>
              <a:t> כלומר את ה</a:t>
            </a:r>
            <a:r>
              <a:rPr lang="en-US" dirty="0"/>
              <a:t>round key</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על מנת לקבל את הבאים, נוכל פשוט לבצע את אותו הדבר רק עם הפלט החדש שקיבלנו. </a:t>
            </a:r>
          </a:p>
          <a:p>
            <a:pPr algn="r" rtl="1"/>
            <a:endParaRPr lang="he-IL" dirty="0"/>
          </a:p>
          <a:p>
            <a:pPr algn="r" rtl="1"/>
            <a:endParaRPr lang="en-US"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6422681-83CD-47BA-851A-659833C90671}"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873218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אז </a:t>
            </a:r>
            <a:r>
              <a:rPr lang="he-IL" dirty="0" err="1"/>
              <a:t>דיבנו</a:t>
            </a:r>
            <a:r>
              <a:rPr lang="he-IL" dirty="0"/>
              <a:t> על כל התהליך, וזה נראה </a:t>
            </a:r>
            <a:r>
              <a:rPr lang="he-IL" dirty="0" err="1"/>
              <a:t>טרוויאלי</a:t>
            </a:r>
            <a:r>
              <a:rPr lang="he-IL" dirty="0"/>
              <a:t> שאנו עושים קידוד, אבל מה לגבי פענוח? </a:t>
            </a:r>
          </a:p>
          <a:p>
            <a:pPr algn="r" rtl="1"/>
            <a:r>
              <a:rPr lang="he-IL" dirty="0"/>
              <a:t>בגלל שאנו עובדים תחת רשת </a:t>
            </a:r>
            <a:r>
              <a:rPr lang="he-IL" dirty="0" err="1"/>
              <a:t>פיסטל</a:t>
            </a:r>
            <a:r>
              <a:rPr lang="he-IL" dirty="0"/>
              <a:t>, הפענוח הוא בדיוק כמו הקידוד רק עם סדר מפתחות הפוך. </a:t>
            </a:r>
          </a:p>
          <a:p>
            <a:pPr algn="r" rtl="1"/>
            <a:r>
              <a:rPr lang="he-IL" dirty="0"/>
              <a:t>גם את זה אנו נראה בקוד שלנו.</a:t>
            </a:r>
          </a:p>
        </p:txBody>
      </p:sp>
      <p:sp>
        <p:nvSpPr>
          <p:cNvPr id="4" name="מציין מיקום של מספר שקופית 3"/>
          <p:cNvSpPr>
            <a:spLocks noGrp="1"/>
          </p:cNvSpPr>
          <p:nvPr>
            <p:ph type="sldNum" sz="quarter" idx="5"/>
          </p:nvPr>
        </p:nvSpPr>
        <p:spPr/>
        <p:txBody>
          <a:bodyPr/>
          <a:lstStyle/>
          <a:p>
            <a:fld id="{DC3190C6-95DF-4F79-B293-1102A0D93656}" type="slidenum">
              <a:rPr lang="he-IL" smtClean="0"/>
              <a:t>8</a:t>
            </a:fld>
            <a:endParaRPr lang="he-IL"/>
          </a:p>
        </p:txBody>
      </p:sp>
    </p:spTree>
    <p:extLst>
      <p:ext uri="{BB962C8B-B14F-4D97-AF65-F5344CB8AC3E}">
        <p14:creationId xmlns:p14="http://schemas.microsoft.com/office/powerpoint/2010/main" val="82447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אלגוריתמי קידוד מתבססים על שני עקרונות מנחים.</a:t>
            </a:r>
          </a:p>
          <a:p>
            <a:pPr marL="171450" indent="-171450" algn="r" rtl="1">
              <a:buFont typeface="Arial" panose="020B0604020202020204" pitchFamily="34" charset="0"/>
              <a:buChar char="•"/>
            </a:pPr>
            <a:r>
              <a:rPr lang="en-US" dirty="0"/>
              <a:t>Confusion</a:t>
            </a:r>
          </a:p>
          <a:p>
            <a:pPr marL="171450" indent="-171450" algn="r" rtl="1">
              <a:buFont typeface="Arial" panose="020B0604020202020204" pitchFamily="34" charset="0"/>
              <a:buChar char="•"/>
            </a:pPr>
            <a:r>
              <a:rPr lang="en-US" dirty="0"/>
              <a:t>Diffusion</a:t>
            </a:r>
            <a:endParaRPr lang="he-IL" dirty="0"/>
          </a:p>
          <a:p>
            <a:pPr algn="r" rtl="1"/>
            <a:endParaRPr lang="en-US" dirty="0"/>
          </a:p>
          <a:p>
            <a:pPr marL="171450" indent="-171450" algn="r" rtl="1">
              <a:buFont typeface="Arial" panose="020B0604020202020204" pitchFamily="34" charset="0"/>
              <a:buChar char="•"/>
            </a:pPr>
            <a:r>
              <a:rPr lang="en-US" dirty="0"/>
              <a:t>Confusion</a:t>
            </a:r>
            <a:r>
              <a:rPr lang="he-IL" dirty="0"/>
              <a:t> – בלבול – בעצם מתייחס לחלופה של אות באות. ניתן לראות את זה ב </a:t>
            </a:r>
            <a:r>
              <a:rPr lang="en-US" dirty="0" err="1"/>
              <a:t>sbox</a:t>
            </a:r>
            <a:r>
              <a:rPr lang="he-IL" dirty="0"/>
              <a:t> .</a:t>
            </a:r>
          </a:p>
          <a:p>
            <a:pPr marL="171450" indent="-171450" algn="r" rtl="1">
              <a:buFont typeface="Arial" panose="020B0604020202020204" pitchFamily="34" charset="0"/>
              <a:buChar char="•"/>
            </a:pPr>
            <a:r>
              <a:rPr lang="en-US" dirty="0"/>
              <a:t>Diffusion</a:t>
            </a:r>
            <a:r>
              <a:rPr lang="he-IL" dirty="0"/>
              <a:t> – פיזור – החלפת מקומות של הטקסט במקומות אחרים. ניתן לראות את זה ב </a:t>
            </a:r>
            <a:r>
              <a:rPr lang="en-US" dirty="0"/>
              <a:t>shift Left</a:t>
            </a:r>
            <a:r>
              <a:rPr lang="he-IL" dirty="0"/>
              <a:t> . </a:t>
            </a:r>
          </a:p>
          <a:p>
            <a:pPr marL="171450" indent="-171450" algn="r" rtl="1">
              <a:buFont typeface="Arial" panose="020B0604020202020204" pitchFamily="34" charset="0"/>
              <a:buChar char="•"/>
            </a:pPr>
            <a:endParaRPr lang="he-IL" dirty="0"/>
          </a:p>
          <a:p>
            <a:pPr marL="171450" indent="-171450" algn="r" rtl="1">
              <a:buFont typeface="Arial" panose="020B0604020202020204" pitchFamily="34" charset="0"/>
              <a:buChar char="•"/>
            </a:pPr>
            <a:r>
              <a:rPr lang="he-IL" dirty="0"/>
              <a:t>כמובן שלזה נוסף 32 סבבים כך שכל סבב מוסיף שכבת מורכבות נוספת, שמחזקות את האבטחה הכוללת של האלגוריתם.</a:t>
            </a:r>
          </a:p>
          <a:p>
            <a:pPr marL="171450" indent="-171450" algn="r" rtl="1">
              <a:buFont typeface="Arial" panose="020B0604020202020204" pitchFamily="34" charset="0"/>
              <a:buChar char="•"/>
            </a:pPr>
            <a:r>
              <a:rPr lang="he-IL" dirty="0"/>
              <a:t>ובנוסף אורך המפתח</a:t>
            </a:r>
            <a:r>
              <a:rPr lang="en-US" dirty="0"/>
              <a:t> </a:t>
            </a:r>
            <a:r>
              <a:rPr lang="he-IL" dirty="0"/>
              <a:t>הוא 128 ביט, מה שמספק רמת אבטחה גבוהה כמו שהוכח ב</a:t>
            </a:r>
            <a:r>
              <a:rPr lang="en-US" dirty="0"/>
              <a:t>AES </a:t>
            </a:r>
            <a:r>
              <a:rPr lang="he-IL" dirty="0"/>
              <a:t> . </a:t>
            </a:r>
          </a:p>
          <a:p>
            <a:pPr marL="171450" indent="-171450" algn="r" rtl="1">
              <a:buFont typeface="Arial" panose="020B0604020202020204" pitchFamily="34" charset="0"/>
              <a:buChar char="•"/>
            </a:pPr>
            <a:endParaRPr lang="he-IL" dirty="0"/>
          </a:p>
          <a:p>
            <a:pPr marL="171450" indent="-171450" algn="r" rtl="1">
              <a:buFont typeface="Arial" panose="020B0604020202020204" pitchFamily="34" charset="0"/>
              <a:buChar char="•"/>
            </a:pPr>
            <a:endParaRPr lang="he-IL" dirty="0"/>
          </a:p>
          <a:p>
            <a:endParaRPr lang="he-IL" dirty="0"/>
          </a:p>
        </p:txBody>
      </p:sp>
      <p:sp>
        <p:nvSpPr>
          <p:cNvPr id="4" name="Slide Number Placeholder 3"/>
          <p:cNvSpPr>
            <a:spLocks noGrp="1"/>
          </p:cNvSpPr>
          <p:nvPr>
            <p:ph type="sldNum" sz="quarter" idx="5"/>
          </p:nvPr>
        </p:nvSpPr>
        <p:spPr/>
        <p:txBody>
          <a:bodyPr/>
          <a:lstStyle/>
          <a:p>
            <a:fld id="{DC3190C6-95DF-4F79-B293-1102A0D93656}" type="slidenum">
              <a:rPr lang="he-IL" smtClean="0"/>
              <a:t>9</a:t>
            </a:fld>
            <a:endParaRPr lang="he-IL"/>
          </a:p>
        </p:txBody>
      </p:sp>
    </p:spTree>
    <p:extLst>
      <p:ext uri="{BB962C8B-B14F-4D97-AF65-F5344CB8AC3E}">
        <p14:creationId xmlns:p14="http://schemas.microsoft.com/office/powerpoint/2010/main" val="1155439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6F2C-304B-4318-C8F4-19F46E1D8E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E5DA8441-1BE5-DCF8-D04D-E0CAD4AEC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753DFB2-C1B4-B9DE-A936-A995984B293E}"/>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F19AE87B-3615-4A66-471B-8A4514EEADF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873AEB1-BF4A-4BDB-1D07-EF2A98D27137}"/>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133109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F895-042D-A3A5-C08A-CD4158E18CC9}"/>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7E25245-D915-CE7A-6B16-247CA3A2F7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4936832-62A5-64CD-BB65-46FD8F1049A7}"/>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B2BCDC51-A5AD-B59B-9D0F-1133456A790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8A91AE5-6614-2AFE-9F2C-B5D75BAAD689}"/>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82538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CDC66D-21DC-BFFE-7319-08E2A7BBB4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D8FB35B0-33C6-5CC3-89C9-4094D2098C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570E19F-F3DF-99C0-320A-44B8AC1E7B8A}"/>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22867CE2-D5D9-E74C-A407-0F5B0FE92A7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C430BA8-56AA-364D-4F7C-1C1E7A48FB97}"/>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2233883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F98554-F759-BB8B-9F87-2D92060D82D3}"/>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D450D42B-8D64-67E1-E1B7-747F4111C0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9AA791C9-CF52-FAF2-3550-D2565C5F0906}"/>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E6B19889-EC3A-46BF-3894-78218C43406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E051A6B-EAA7-B6EB-10AF-7935B505EE2A}"/>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405816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26C3F5-6F87-4452-8BA3-64AB0285DAD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D5D06A0-FD1F-A169-0A2E-6D5BCF233EA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FED3573-A13A-A020-7893-CC7CF737EF5F}"/>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1D1C1B9D-83DB-A5BB-29D3-D42BFD66EF9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D432BF9-6BBF-19F7-600F-C13FB494F0A0}"/>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180803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FD3E8B-ECFC-FDFF-33A7-EB3175997D5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D00411F-921F-BA1E-5C35-F706A4086A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C4329275-E0E5-81F0-ED01-75F27AA1E543}"/>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ED2FB357-1738-95C5-8F48-CEF51B0BA04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F23CF3C-2E87-2425-89EA-BBA85B0636C7}"/>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2285689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7A90BF-29D3-0897-3DE1-2FDACCB378A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F6D481E-5FF2-7102-D5E4-35BEB2339BBB}"/>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87DC91DE-BCBF-12AF-D95A-EAFC45111088}"/>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99F98E0B-705B-2EF4-4CDD-2B4E77470875}"/>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6" name="מציין מיקום של כותרת תחתונה 5">
            <a:extLst>
              <a:ext uri="{FF2B5EF4-FFF2-40B4-BE49-F238E27FC236}">
                <a16:creationId xmlns:a16="http://schemas.microsoft.com/office/drawing/2014/main" id="{2FBCFB3E-9321-4A31-00C3-6BC09D63C87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37420B2-47CA-4845-5EA5-BC528DE0E83A}"/>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431307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DFBAEE0-6734-826B-EA89-5ACCBA5D9883}"/>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AE79220-A82E-0C88-DBE7-9E83D0FD7A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88EBE7C-CFE1-FF61-1348-6466D53E118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D098A04-8425-A95A-DDA9-08160A4DC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A577CF06-A491-BC86-DCA4-F2921D3A9DB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CA4BBD6-CB4C-B7EA-FA8D-00C7A725C56C}"/>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8" name="מציין מיקום של כותרת תחתונה 7">
            <a:extLst>
              <a:ext uri="{FF2B5EF4-FFF2-40B4-BE49-F238E27FC236}">
                <a16:creationId xmlns:a16="http://schemas.microsoft.com/office/drawing/2014/main" id="{F85D8DAD-4BBA-A384-90D4-C01EC0771544}"/>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76C9D95-63CA-E714-3819-D52406885044}"/>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190249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54548-E40B-5C4F-038B-FCFBD03054B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A2077F2A-2056-0797-DD1A-FBC7D5F8B73D}"/>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4" name="מציין מיקום של כותרת תחתונה 3">
            <a:extLst>
              <a:ext uri="{FF2B5EF4-FFF2-40B4-BE49-F238E27FC236}">
                <a16:creationId xmlns:a16="http://schemas.microsoft.com/office/drawing/2014/main" id="{BAF5CBD0-0213-4C70-8F3D-FE5156D1886C}"/>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FA15D38E-18DD-797D-6984-B338A0852339}"/>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704575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8E2EAF8-4FCE-10DF-E7CC-20E2B32ED2E1}"/>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3" name="מציין מיקום של כותרת תחתונה 2">
            <a:extLst>
              <a:ext uri="{FF2B5EF4-FFF2-40B4-BE49-F238E27FC236}">
                <a16:creationId xmlns:a16="http://schemas.microsoft.com/office/drawing/2014/main" id="{D55E4316-37A2-84AA-3DB2-A7287BF7E983}"/>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6C439ACA-4C78-148E-FAB6-47D38F3B22B0}"/>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399070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60E782-4ADA-1B3D-BF1A-7B6E2431C9A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727542B-829D-D8A3-A35B-2BAA76A79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C38D2209-AB62-FE68-30D7-74021E0126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52D8C60-EED4-F135-E6F7-F160D83B5914}"/>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6" name="מציין מיקום של כותרת תחתונה 5">
            <a:extLst>
              <a:ext uri="{FF2B5EF4-FFF2-40B4-BE49-F238E27FC236}">
                <a16:creationId xmlns:a16="http://schemas.microsoft.com/office/drawing/2014/main" id="{BC9F3F58-C33C-007C-2BDE-24708343B42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A74363A-00F2-2F38-7920-1772D05F65D5}"/>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796217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CAB2-0C3E-333F-C09E-41AAD1B0AE0D}"/>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8124258D-4A29-EE3A-21BA-46D3738523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81EE216D-D3CA-9F70-E729-010E5CD71FA6}"/>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B92C3677-C366-D251-79CA-8D10B4F8321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49C6FC9-5818-E9D9-6A9F-620B5150B96B}"/>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412953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7DFE14-40B6-3A2F-A025-960C7E2A67C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6611FCE5-21C0-95F5-9F6A-1BA0B71AAE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81F5E0A5-57FB-2632-3793-37281F2463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EA5B340-1B23-2A4D-5E7A-F527AFC1D6EF}"/>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6" name="מציין מיקום של כותרת תחתונה 5">
            <a:extLst>
              <a:ext uri="{FF2B5EF4-FFF2-40B4-BE49-F238E27FC236}">
                <a16:creationId xmlns:a16="http://schemas.microsoft.com/office/drawing/2014/main" id="{00511080-FF34-78E3-8453-458BFED6484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B7AB3E7-2456-EF59-D6D7-893E873DE9FC}"/>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996312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EE240-400F-86F7-7FB9-534D303FA1C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D81D386-48E7-3962-F219-240BD8F76C9A}"/>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DDFC7BA-DD7A-440A-1DFE-476C2B74701C}"/>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5CCDEB77-7A3C-8214-1948-2481A612D2A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391D7DF-3B78-65DB-7F3B-4D3BD876D5D2}"/>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1779827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19685152-9611-18DF-0417-9254017EE0D4}"/>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51C3E4E-E3C0-6828-1586-0176F792EA93}"/>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80933E8-8493-D925-075F-3C3F369CA947}"/>
              </a:ext>
            </a:extLst>
          </p:cNvPr>
          <p:cNvSpPr>
            <a:spLocks noGrp="1"/>
          </p:cNvSpPr>
          <p:nvPr>
            <p:ph type="dt" sz="half" idx="10"/>
          </p:nvPr>
        </p:nvSpPr>
        <p:spPr/>
        <p:txBody>
          <a:body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FF9F0DA2-D60E-752E-FEAB-3332F8E0287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69719DE-A258-3303-9A1F-1923EBC3D844}"/>
              </a:ext>
            </a:extLst>
          </p:cNvPr>
          <p:cNvSpPr>
            <a:spLocks noGrp="1"/>
          </p:cNvSpPr>
          <p:nvPr>
            <p:ph type="sldNum" sz="quarter" idx="12"/>
          </p:nvPr>
        </p:nvSpPr>
        <p:spPr/>
        <p:txBody>
          <a:bodyPr/>
          <a:lstStyle/>
          <a:p>
            <a:fld id="{7544B187-E76D-4C6E-97BB-249791777710}" type="slidenum">
              <a:rPr lang="he-IL" smtClean="0"/>
              <a:t>‹#›</a:t>
            </a:fld>
            <a:endParaRPr lang="he-IL"/>
          </a:p>
        </p:txBody>
      </p:sp>
    </p:spTree>
    <p:extLst>
      <p:ext uri="{BB962C8B-B14F-4D97-AF65-F5344CB8AC3E}">
        <p14:creationId xmlns:p14="http://schemas.microsoft.com/office/powerpoint/2010/main" val="3542188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FD18-8871-3C7E-331E-6928BD7EEE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DBE4E438-9029-8F6B-7F15-5A028D343D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ED7380-3FF2-BB24-6DA8-023F20B56D8D}"/>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4887EE97-B709-ABFA-FB11-D93CBE39364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A4F430A-28B5-D249-6034-3D099CE82704}"/>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943221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69CE-9A6D-179B-A3C7-16A6A6C5E6D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21F773D-050A-D53D-E0FD-E26D6B3B88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A0142055-C679-C4C2-9F0D-1D4BC53450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BCF3FE23-C94A-63D6-9225-DBBF1C4C918B}"/>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6" name="Footer Placeholder 5">
            <a:extLst>
              <a:ext uri="{FF2B5EF4-FFF2-40B4-BE49-F238E27FC236}">
                <a16:creationId xmlns:a16="http://schemas.microsoft.com/office/drawing/2014/main" id="{BBF73699-2459-7CBE-7519-9ECD9FB8D4A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ABB21D2-8BDB-8933-2016-5CA9E1D46EBC}"/>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3640343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F555-10FE-9C6D-1085-A2B36303833E}"/>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9D2BA3A-4825-5FD3-BEFD-D4B620DAD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8035E8-4281-D21A-6479-171A154F96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9388735-F8D2-F340-89E1-DDC4F2ACA6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271229-D1AF-AA2B-FB94-BE5604B91E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A20D9D41-A7B7-418C-584E-0C3CF1A6C20E}"/>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8" name="Footer Placeholder 7">
            <a:extLst>
              <a:ext uri="{FF2B5EF4-FFF2-40B4-BE49-F238E27FC236}">
                <a16:creationId xmlns:a16="http://schemas.microsoft.com/office/drawing/2014/main" id="{2A4F621C-E0CC-DA8F-097F-9A2415CEE69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AAF03C3-4B94-6428-5FAA-21B1AD477EBC}"/>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511317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7BD0B-C697-0451-7BAA-811D7B85B1B9}"/>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C1FCCB57-3C45-4087-51F4-7CA68BD6FDC0}"/>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4" name="Footer Placeholder 3">
            <a:extLst>
              <a:ext uri="{FF2B5EF4-FFF2-40B4-BE49-F238E27FC236}">
                <a16:creationId xmlns:a16="http://schemas.microsoft.com/office/drawing/2014/main" id="{26FFC146-D874-6B25-1A31-89762BB84559}"/>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00A3939F-8EFB-8086-B298-B3D3CC6AA7D6}"/>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412008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8CC365-5715-3BC0-9A88-16D51CB5DD2E}"/>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3" name="Footer Placeholder 2">
            <a:extLst>
              <a:ext uri="{FF2B5EF4-FFF2-40B4-BE49-F238E27FC236}">
                <a16:creationId xmlns:a16="http://schemas.microsoft.com/office/drawing/2014/main" id="{182A27D8-4565-AE73-B2F3-F9E8F1B97C75}"/>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570F4071-2F8A-3BDE-4CC9-D46EFAAF8C2F}"/>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187201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CEAD-F405-4627-95A4-E1C8A0D88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B0E7403-C683-415E-402C-FCAEF90DB7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C685867-3F98-4D19-0D1B-60A07316A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75303-5A23-E5C9-3B5A-B52A331B8867}"/>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6" name="Footer Placeholder 5">
            <a:extLst>
              <a:ext uri="{FF2B5EF4-FFF2-40B4-BE49-F238E27FC236}">
                <a16:creationId xmlns:a16="http://schemas.microsoft.com/office/drawing/2014/main" id="{CD31B3E4-3AA3-76F1-AEA8-28FC8A592DC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7C73DAAE-52C2-6F90-9B48-C35A29C53584}"/>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285358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5A2C5-130F-0925-9D42-F71694097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C05593DB-6429-FC7B-B2CF-2A5718B42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7867E58-6426-DF82-E1C7-A0047E088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913E4B-80AA-E8B1-AE10-18BA7913B557}"/>
              </a:ext>
            </a:extLst>
          </p:cNvPr>
          <p:cNvSpPr>
            <a:spLocks noGrp="1"/>
          </p:cNvSpPr>
          <p:nvPr>
            <p:ph type="dt" sz="half" idx="10"/>
          </p:nvPr>
        </p:nvSpPr>
        <p:spPr/>
        <p:txBody>
          <a:bodyPr/>
          <a:lstStyle/>
          <a:p>
            <a:fld id="{1953F39A-F63B-45A0-8B7F-5CBA1A8D6494}" type="datetimeFigureOut">
              <a:rPr lang="he-IL" smtClean="0"/>
              <a:t>ב'/אב/תשפ"ד</a:t>
            </a:fld>
            <a:endParaRPr lang="he-IL"/>
          </a:p>
        </p:txBody>
      </p:sp>
      <p:sp>
        <p:nvSpPr>
          <p:cNvPr id="6" name="Footer Placeholder 5">
            <a:extLst>
              <a:ext uri="{FF2B5EF4-FFF2-40B4-BE49-F238E27FC236}">
                <a16:creationId xmlns:a16="http://schemas.microsoft.com/office/drawing/2014/main" id="{DD88B322-C784-B330-ACB5-FE7E5A97C8E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2502F16-6E3A-FD53-DF06-CC8430E4F4DD}"/>
              </a:ext>
            </a:extLst>
          </p:cNvPr>
          <p:cNvSpPr>
            <a:spLocks noGrp="1"/>
          </p:cNvSpPr>
          <p:nvPr>
            <p:ph type="sldNum" sz="quarter" idx="12"/>
          </p:nvPr>
        </p:nvSpPr>
        <p:spPr/>
        <p:txBody>
          <a:bodyPr/>
          <a:lstStyle/>
          <a:p>
            <a:fld id="{C1CEC8AD-C36D-4865-9526-35C55BE2C655}" type="slidenum">
              <a:rPr lang="he-IL" smtClean="0"/>
              <a:t>‹#›</a:t>
            </a:fld>
            <a:endParaRPr lang="he-IL"/>
          </a:p>
        </p:txBody>
      </p:sp>
    </p:spTree>
    <p:extLst>
      <p:ext uri="{BB962C8B-B14F-4D97-AF65-F5344CB8AC3E}">
        <p14:creationId xmlns:p14="http://schemas.microsoft.com/office/powerpoint/2010/main" val="2250196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C54EBC-DEF2-BAAD-14BB-F41C3A7F8A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8864C75B-747C-9487-EEC4-54B5856231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63C16AA-8C7A-9A3D-8CBD-13695B5BD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53F39A-F63B-45A0-8B7F-5CBA1A8D6494}" type="datetimeFigureOut">
              <a:rPr lang="he-IL" smtClean="0"/>
              <a:t>ב'/אב/תשפ"ד</a:t>
            </a:fld>
            <a:endParaRPr lang="he-IL"/>
          </a:p>
        </p:txBody>
      </p:sp>
      <p:sp>
        <p:nvSpPr>
          <p:cNvPr id="5" name="Footer Placeholder 4">
            <a:extLst>
              <a:ext uri="{FF2B5EF4-FFF2-40B4-BE49-F238E27FC236}">
                <a16:creationId xmlns:a16="http://schemas.microsoft.com/office/drawing/2014/main" id="{A1DA0CDD-F70F-00D7-5A01-B122060EF9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BB0CCE90-D27A-4244-608B-A14378C5D1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CEC8AD-C36D-4865-9526-35C55BE2C655}" type="slidenum">
              <a:rPr lang="he-IL" smtClean="0"/>
              <a:t>‹#›</a:t>
            </a:fld>
            <a:endParaRPr lang="he-IL"/>
          </a:p>
        </p:txBody>
      </p:sp>
    </p:spTree>
    <p:extLst>
      <p:ext uri="{BB962C8B-B14F-4D97-AF65-F5344CB8AC3E}">
        <p14:creationId xmlns:p14="http://schemas.microsoft.com/office/powerpoint/2010/main" val="4081861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BD9EB02-9CB8-E44F-3D36-9FD2C0E3BCB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636C0E3-B016-0C6C-7B9A-9374A63C4B04}"/>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125EFC5-C38A-E221-C21E-D3EC6BA0E82E}"/>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6E7CAB68-A242-4F28-B785-16A5421BF534}" type="datetimeFigureOut">
              <a:rPr lang="he-IL" smtClean="0"/>
              <a:t>ב'/אב/תשפ"ד</a:t>
            </a:fld>
            <a:endParaRPr lang="he-IL"/>
          </a:p>
        </p:txBody>
      </p:sp>
      <p:sp>
        <p:nvSpPr>
          <p:cNvPr id="5" name="מציין מיקום של כותרת תחתונה 4">
            <a:extLst>
              <a:ext uri="{FF2B5EF4-FFF2-40B4-BE49-F238E27FC236}">
                <a16:creationId xmlns:a16="http://schemas.microsoft.com/office/drawing/2014/main" id="{F7355275-AB01-FD43-CBD0-E4E419E49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E6F0529D-DB29-115E-6153-C315CD0872A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7544B187-E76D-4C6E-97BB-249791777710}" type="slidenum">
              <a:rPr lang="he-IL" smtClean="0"/>
              <a:t>‹#›</a:t>
            </a:fld>
            <a:endParaRPr lang="he-IL"/>
          </a:p>
        </p:txBody>
      </p:sp>
    </p:spTree>
    <p:extLst>
      <p:ext uri="{BB962C8B-B14F-4D97-AF65-F5344CB8AC3E}">
        <p14:creationId xmlns:p14="http://schemas.microsoft.com/office/powerpoint/2010/main" val="1691477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5.png"/><Relationship Id="rId3" Type="http://schemas.openxmlformats.org/officeDocument/2006/relationships/image" Target="../media/image16.png"/><Relationship Id="rId21" Type="http://schemas.openxmlformats.org/officeDocument/2006/relationships/image" Target="../media/image61.png"/><Relationship Id="rId12" Type="http://schemas.openxmlformats.org/officeDocument/2006/relationships/image" Target="../media/image58.png"/><Relationship Id="rId17" Type="http://schemas.openxmlformats.org/officeDocument/2006/relationships/image" Target="../media/image64.png"/><Relationship Id="rId2" Type="http://schemas.openxmlformats.org/officeDocument/2006/relationships/notesSlide" Target="../notesSlides/notesSlide12.xml"/><Relationship Id="rId16" Type="http://schemas.openxmlformats.org/officeDocument/2006/relationships/image" Target="../media/image63.png"/><Relationship Id="rId20"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image" Target="../media/image57.png"/><Relationship Id="rId24" Type="http://schemas.openxmlformats.org/officeDocument/2006/relationships/image" Target="../media/image21.sv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20.png"/><Relationship Id="rId10" Type="http://schemas.openxmlformats.org/officeDocument/2006/relationships/image" Target="../media/image56.png"/><Relationship Id="rId19" Type="http://schemas.openxmlformats.org/officeDocument/2006/relationships/image" Target="../media/image66.png"/><Relationship Id="rId4" Type="http://schemas.openxmlformats.org/officeDocument/2006/relationships/image" Target="../media/image17.svg"/><Relationship Id="rId9" Type="http://schemas.openxmlformats.org/officeDocument/2006/relationships/image" Target="../media/image55.png"/><Relationship Id="rId14" Type="http://schemas.openxmlformats.org/officeDocument/2006/relationships/image" Target="../media/image51.png"/><Relationship Id="rId22"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0.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997BEE-D9C0-782B-47B8-8DFF0B238DCD}"/>
              </a:ext>
            </a:extLst>
          </p:cNvPr>
          <p:cNvSpPr txBox="1"/>
          <p:nvPr/>
        </p:nvSpPr>
        <p:spPr>
          <a:xfrm>
            <a:off x="2251581" y="436839"/>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b="1" u="sng" kern="1200" dirty="0">
                <a:solidFill>
                  <a:schemeClr val="accent1">
                    <a:lumMod val="75000"/>
                  </a:schemeClr>
                </a:solidFill>
                <a:latin typeface="David" panose="020E0502060401010101" pitchFamily="34" charset="-79"/>
                <a:ea typeface="+mj-ea"/>
                <a:cs typeface="David" panose="020E0502060401010101" pitchFamily="34" charset="-79"/>
              </a:rPr>
              <a:t>SM4</a:t>
            </a:r>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pic>
        <p:nvPicPr>
          <p:cNvPr id="2" name="Graphic 1" descr="Lock">
            <a:extLst>
              <a:ext uri="{FF2B5EF4-FFF2-40B4-BE49-F238E27FC236}">
                <a16:creationId xmlns:a16="http://schemas.microsoft.com/office/drawing/2014/main" id="{48E67A3D-1787-8DAD-6483-994180C199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2481" y="430861"/>
            <a:ext cx="778412" cy="778412"/>
          </a:xfrm>
          <a:custGeom>
            <a:avLst/>
            <a:gdLst/>
            <a:ahLst/>
            <a:cxnLst/>
            <a:rect l="l" t="t" r="r" b="b"/>
            <a:pathLst>
              <a:path w="4141760" h="4377846">
                <a:moveTo>
                  <a:pt x="0" y="0"/>
                </a:moveTo>
                <a:lnTo>
                  <a:pt x="4141760" y="0"/>
                </a:lnTo>
                <a:lnTo>
                  <a:pt x="4141760" y="4377846"/>
                </a:lnTo>
                <a:lnTo>
                  <a:pt x="0" y="4377846"/>
                </a:lnTo>
                <a:close/>
              </a:path>
            </a:pathLst>
          </a:custGeom>
        </p:spPr>
      </p:pic>
      <p:pic>
        <p:nvPicPr>
          <p:cNvPr id="3" name="Graphic 2" descr="Unlock">
            <a:extLst>
              <a:ext uri="{FF2B5EF4-FFF2-40B4-BE49-F238E27FC236}">
                <a16:creationId xmlns:a16="http://schemas.microsoft.com/office/drawing/2014/main" id="{1696CF53-1700-DE5B-26DE-C3D239C176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1565" y="436839"/>
            <a:ext cx="778412" cy="778412"/>
          </a:xfrm>
          <a:custGeom>
            <a:avLst/>
            <a:gdLst/>
            <a:ahLst/>
            <a:cxnLst/>
            <a:rect l="l" t="t" r="r" b="b"/>
            <a:pathLst>
              <a:path w="4141760" h="4377846">
                <a:moveTo>
                  <a:pt x="0" y="0"/>
                </a:moveTo>
                <a:lnTo>
                  <a:pt x="4141760" y="0"/>
                </a:lnTo>
                <a:lnTo>
                  <a:pt x="4141760" y="4377846"/>
                </a:lnTo>
                <a:lnTo>
                  <a:pt x="0" y="4377846"/>
                </a:lnTo>
                <a:close/>
              </a:path>
            </a:pathLst>
          </a:custGeom>
        </p:spPr>
      </p:pic>
      <p:pic>
        <p:nvPicPr>
          <p:cNvPr id="1026" name="Picture 2">
            <a:extLst>
              <a:ext uri="{FF2B5EF4-FFF2-40B4-BE49-F238E27FC236}">
                <a16:creationId xmlns:a16="http://schemas.microsoft.com/office/drawing/2014/main" id="{CFA4CE23-F132-D1F2-5C0E-A748DE75D6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367" t="4473" r="2966" b="6028"/>
          <a:stretch/>
        </p:blipFill>
        <p:spPr bwMode="auto">
          <a:xfrm>
            <a:off x="3986375" y="1605280"/>
            <a:ext cx="4661160" cy="46524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999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F1CC9AF-F66B-7734-C0D1-0B07CFC987C6}"/>
              </a:ext>
            </a:extLst>
          </p:cNvPr>
          <p:cNvSpPr>
            <a:spLocks noGrp="1"/>
          </p:cNvSpPr>
          <p:nvPr>
            <p:ph type="title"/>
          </p:nvPr>
        </p:nvSpPr>
        <p:spPr/>
        <p:txBody>
          <a:bodyPr vert="horz" lIns="91440" tIns="45720" rIns="91440" bIns="45720" rtlCol="0" anchor="t">
            <a:normAutofit/>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SM4 VS AES VS DES</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graphicFrame>
        <p:nvGraphicFramePr>
          <p:cNvPr id="4" name="טבלה 3">
            <a:extLst>
              <a:ext uri="{FF2B5EF4-FFF2-40B4-BE49-F238E27FC236}">
                <a16:creationId xmlns:a16="http://schemas.microsoft.com/office/drawing/2014/main" id="{2013FE13-BA05-ED85-93F4-38C94E0EE64D}"/>
              </a:ext>
            </a:extLst>
          </p:cNvPr>
          <p:cNvGraphicFramePr>
            <a:graphicFrameLocks noGrp="1"/>
          </p:cNvGraphicFramePr>
          <p:nvPr/>
        </p:nvGraphicFramePr>
        <p:xfrm>
          <a:off x="1231900" y="2324100"/>
          <a:ext cx="9728200" cy="3606800"/>
        </p:xfrm>
        <a:graphic>
          <a:graphicData uri="http://schemas.openxmlformats.org/drawingml/2006/table">
            <a:tbl>
              <a:tblPr rtl="1" firstRow="1" firstCol="1">
                <a:effectLst/>
                <a:tableStyleId>{5C22544A-7EE6-4342-B048-85BDC9FD1C3A}</a:tableStyleId>
              </a:tblPr>
              <a:tblGrid>
                <a:gridCol w="1945640">
                  <a:extLst>
                    <a:ext uri="{9D8B030D-6E8A-4147-A177-3AD203B41FA5}">
                      <a16:colId xmlns:a16="http://schemas.microsoft.com/office/drawing/2014/main" val="2580727584"/>
                    </a:ext>
                  </a:extLst>
                </a:gridCol>
                <a:gridCol w="1945640">
                  <a:extLst>
                    <a:ext uri="{9D8B030D-6E8A-4147-A177-3AD203B41FA5}">
                      <a16:colId xmlns:a16="http://schemas.microsoft.com/office/drawing/2014/main" val="3596444896"/>
                    </a:ext>
                  </a:extLst>
                </a:gridCol>
                <a:gridCol w="1945640">
                  <a:extLst>
                    <a:ext uri="{9D8B030D-6E8A-4147-A177-3AD203B41FA5}">
                      <a16:colId xmlns:a16="http://schemas.microsoft.com/office/drawing/2014/main" val="652297509"/>
                    </a:ext>
                  </a:extLst>
                </a:gridCol>
                <a:gridCol w="1945640">
                  <a:extLst>
                    <a:ext uri="{9D8B030D-6E8A-4147-A177-3AD203B41FA5}">
                      <a16:colId xmlns:a16="http://schemas.microsoft.com/office/drawing/2014/main" val="5610498"/>
                    </a:ext>
                  </a:extLst>
                </a:gridCol>
                <a:gridCol w="1945640">
                  <a:extLst>
                    <a:ext uri="{9D8B030D-6E8A-4147-A177-3AD203B41FA5}">
                      <a16:colId xmlns:a16="http://schemas.microsoft.com/office/drawing/2014/main" val="1538878804"/>
                    </a:ext>
                  </a:extLst>
                </a:gridCol>
              </a:tblGrid>
              <a:tr h="1186101">
                <a:tc>
                  <a:txBody>
                    <a:bodyPr/>
                    <a:lstStyle/>
                    <a:p>
                      <a:pPr algn="ctr" rtl="0" fontAlgn="b"/>
                      <a:r>
                        <a:rPr lang="en-US" sz="2000" b="1" u="sng" strike="noStrike" dirty="0">
                          <a:solidFill>
                            <a:srgbClr val="000000"/>
                          </a:solidFill>
                          <a:effectLst/>
                        </a:rPr>
                        <a:t>Algorithm</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Block Size</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Key Size</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Number of Rounds</a:t>
                      </a:r>
                      <a:endParaRPr lang="en-US" sz="2000" b="1" i="0" u="sng"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2000" b="1" u="sng" strike="noStrike" dirty="0">
                          <a:solidFill>
                            <a:srgbClr val="000000"/>
                          </a:solidFill>
                          <a:effectLst/>
                        </a:rPr>
                        <a:t>Security</a:t>
                      </a:r>
                      <a:endParaRPr lang="en-US" sz="2000" b="1" i="0" u="sng"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823834612"/>
                  </a:ext>
                </a:extLst>
              </a:tr>
              <a:tr h="617299">
                <a:tc>
                  <a:txBody>
                    <a:bodyPr/>
                    <a:lstStyle/>
                    <a:p>
                      <a:pPr algn="ctr" rtl="0" fontAlgn="b"/>
                      <a:r>
                        <a:rPr lang="en-US" sz="2000" b="1" u="sng" strike="noStrike" kern="1200" dirty="0">
                          <a:solidFill>
                            <a:srgbClr val="000000"/>
                          </a:solidFill>
                          <a:effectLst/>
                          <a:latin typeface="+mn-lt"/>
                          <a:ea typeface="+mn-ea"/>
                          <a:cs typeface="+mn-cs"/>
                        </a:rPr>
                        <a:t>SM4</a:t>
                      </a:r>
                    </a:p>
                  </a:txBody>
                  <a:tcPr marL="0" marR="0" marT="0" marB="0" anchor="ctr"/>
                </a:tc>
                <a:tc>
                  <a:txBody>
                    <a:bodyPr/>
                    <a:lstStyle/>
                    <a:p>
                      <a:pPr algn="ctr" rtl="0" fontAlgn="b"/>
                      <a:r>
                        <a:rPr lang="en-US" sz="1600" b="0" u="none" strike="noStrike">
                          <a:solidFill>
                            <a:srgbClr val="000000"/>
                          </a:solidFill>
                          <a:effectLst/>
                        </a:rPr>
                        <a:t>128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128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he-IL" sz="1600" b="0" u="none" strike="noStrike">
                          <a:solidFill>
                            <a:srgbClr val="000000"/>
                          </a:solidFill>
                          <a:effectLst/>
                        </a:rPr>
                        <a:t>32</a:t>
                      </a:r>
                      <a:endParaRPr lang="he-IL"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Strong</a:t>
                      </a:r>
                      <a:endParaRPr lang="en-US" sz="1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16516534"/>
                  </a:ext>
                </a:extLst>
              </a:tr>
              <a:tr h="1186101">
                <a:tc>
                  <a:txBody>
                    <a:bodyPr/>
                    <a:lstStyle/>
                    <a:p>
                      <a:pPr algn="ctr" rtl="0" fontAlgn="b"/>
                      <a:r>
                        <a:rPr lang="en-US" sz="2000" b="1" u="sng" strike="noStrike" kern="1200" dirty="0">
                          <a:solidFill>
                            <a:srgbClr val="000000"/>
                          </a:solidFill>
                          <a:effectLst/>
                          <a:latin typeface="+mn-lt"/>
                          <a:ea typeface="+mn-ea"/>
                          <a:cs typeface="+mn-cs"/>
                        </a:rPr>
                        <a:t>AES</a:t>
                      </a:r>
                    </a:p>
                  </a:txBody>
                  <a:tcPr marL="0" marR="0" marT="0" marB="0" anchor="ctr"/>
                </a:tc>
                <a:tc>
                  <a:txBody>
                    <a:bodyPr/>
                    <a:lstStyle/>
                    <a:p>
                      <a:pPr algn="ctr" rtl="0" fontAlgn="b"/>
                      <a:r>
                        <a:rPr lang="en-US" sz="1600" b="0" u="none" strike="noStrike">
                          <a:solidFill>
                            <a:srgbClr val="000000"/>
                          </a:solidFill>
                          <a:effectLst/>
                        </a:rPr>
                        <a:t>128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dirty="0">
                          <a:solidFill>
                            <a:srgbClr val="000000"/>
                          </a:solidFill>
                          <a:effectLst/>
                        </a:rPr>
                        <a:t>128, 192, 256 bits</a:t>
                      </a:r>
                      <a:endParaRPr lang="en-US" sz="16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he-IL" sz="1600" b="0" u="none" strike="noStrike" dirty="0">
                          <a:solidFill>
                            <a:srgbClr val="000000"/>
                          </a:solidFill>
                          <a:effectLst/>
                        </a:rPr>
                        <a:t>10, 12, 14</a:t>
                      </a:r>
                      <a:endParaRPr lang="he-IL" sz="16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Strong</a:t>
                      </a:r>
                      <a:endParaRPr lang="en-US" sz="1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256541946"/>
                  </a:ext>
                </a:extLst>
              </a:tr>
              <a:tr h="617299">
                <a:tc>
                  <a:txBody>
                    <a:bodyPr/>
                    <a:lstStyle/>
                    <a:p>
                      <a:pPr algn="ctr" rtl="0" fontAlgn="b"/>
                      <a:r>
                        <a:rPr lang="en-US" sz="2000" b="1" u="sng" strike="noStrike" kern="1200" dirty="0">
                          <a:solidFill>
                            <a:srgbClr val="000000"/>
                          </a:solidFill>
                          <a:effectLst/>
                          <a:latin typeface="+mn-lt"/>
                          <a:ea typeface="+mn-ea"/>
                          <a:cs typeface="+mn-cs"/>
                        </a:rPr>
                        <a:t>DES</a:t>
                      </a:r>
                    </a:p>
                  </a:txBody>
                  <a:tcPr marL="0" marR="0" marT="0" marB="0" anchor="ctr"/>
                </a:tc>
                <a:tc>
                  <a:txBody>
                    <a:bodyPr/>
                    <a:lstStyle/>
                    <a:p>
                      <a:pPr algn="ctr" rtl="0" fontAlgn="b"/>
                      <a:r>
                        <a:rPr lang="en-US" sz="1600" b="0" u="none" strike="noStrike">
                          <a:solidFill>
                            <a:srgbClr val="000000"/>
                          </a:solidFill>
                          <a:effectLst/>
                        </a:rPr>
                        <a:t>64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a:solidFill>
                            <a:srgbClr val="000000"/>
                          </a:solidFill>
                          <a:effectLst/>
                        </a:rPr>
                        <a:t>56 bits</a:t>
                      </a:r>
                      <a:endParaRPr lang="en-US"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he-IL" sz="1600" b="0" u="none" strike="noStrike">
                          <a:solidFill>
                            <a:srgbClr val="000000"/>
                          </a:solidFill>
                          <a:effectLst/>
                        </a:rPr>
                        <a:t>16</a:t>
                      </a:r>
                      <a:endParaRPr lang="he-IL" sz="1600" b="0" i="0" u="none" strike="noStrike">
                        <a:solidFill>
                          <a:srgbClr val="000000"/>
                        </a:solidFill>
                        <a:effectLst/>
                        <a:latin typeface="Arial" panose="020B0604020202020204" pitchFamily="34" charset="0"/>
                      </a:endParaRPr>
                    </a:p>
                  </a:txBody>
                  <a:tcPr marL="0" marR="0" marT="0" marB="0" anchor="ctr"/>
                </a:tc>
                <a:tc>
                  <a:txBody>
                    <a:bodyPr/>
                    <a:lstStyle/>
                    <a:p>
                      <a:pPr algn="ctr" rtl="0" fontAlgn="b"/>
                      <a:r>
                        <a:rPr lang="en-US" sz="1600" b="0" u="none" strike="noStrike" dirty="0">
                          <a:solidFill>
                            <a:srgbClr val="000000"/>
                          </a:solidFill>
                          <a:effectLst/>
                        </a:rPr>
                        <a:t>Insecure</a:t>
                      </a:r>
                      <a:endParaRPr lang="en-US" sz="16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017554683"/>
                  </a:ext>
                </a:extLst>
              </a:tr>
            </a:tbl>
          </a:graphicData>
        </a:graphic>
      </p:graphicFrame>
      <p:grpSp>
        <p:nvGrpSpPr>
          <p:cNvPr id="3" name="Group 2">
            <a:extLst>
              <a:ext uri="{FF2B5EF4-FFF2-40B4-BE49-F238E27FC236}">
                <a16:creationId xmlns:a16="http://schemas.microsoft.com/office/drawing/2014/main" id="{DFF78A80-4734-4D14-6F2D-4A25D948E71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87ACC3B5-F541-ACA5-848D-3463E3DD7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6" name="Freeform: Shape 5">
              <a:extLst>
                <a:ext uri="{FF2B5EF4-FFF2-40B4-BE49-F238E27FC236}">
                  <a16:creationId xmlns:a16="http://schemas.microsoft.com/office/drawing/2014/main" id="{AED7D622-67FD-3AF5-90C0-159275FE0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7" name="Freeform: Shape 6">
              <a:extLst>
                <a:ext uri="{FF2B5EF4-FFF2-40B4-BE49-F238E27FC236}">
                  <a16:creationId xmlns:a16="http://schemas.microsoft.com/office/drawing/2014/main" id="{DA3D5B72-4A94-B02F-CD40-76A95600F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Tree>
    <p:extLst>
      <p:ext uri="{BB962C8B-B14F-4D97-AF65-F5344CB8AC3E}">
        <p14:creationId xmlns:p14="http://schemas.microsoft.com/office/powerpoint/2010/main" val="3780254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2" name="TextBox 1">
            <a:extLst>
              <a:ext uri="{FF2B5EF4-FFF2-40B4-BE49-F238E27FC236}">
                <a16:creationId xmlns:a16="http://schemas.microsoft.com/office/drawing/2014/main" id="{BD8577F1-FCA1-2069-E6A3-95C9419E7C37}"/>
              </a:ext>
            </a:extLst>
          </p:cNvPr>
          <p:cNvSpPr txBox="1"/>
          <p:nvPr/>
        </p:nvSpPr>
        <p:spPr>
          <a:xfrm>
            <a:off x="1987465" y="281609"/>
            <a:ext cx="8073958" cy="1297115"/>
          </a:xfrm>
          <a:prstGeom prst="rect">
            <a:avLst/>
          </a:prstGeom>
        </p:spPr>
        <p:txBody>
          <a:bodyPr vert="horz" lIns="91440" tIns="45720" rIns="91440" bIns="45720" rtlCol="0" anchor="t">
            <a:normAutofit/>
          </a:bodyPr>
          <a:lstStyle/>
          <a:p>
            <a:pPr algn="ctr">
              <a:lnSpc>
                <a:spcPct val="90000"/>
              </a:lnSpc>
              <a:spcBef>
                <a:spcPct val="0"/>
              </a:spcBef>
              <a:spcAft>
                <a:spcPts val="600"/>
              </a:spcAft>
            </a:pPr>
            <a:endParaRPr lang="en-US" sz="5400" kern="1200" dirty="0">
              <a:solidFill>
                <a:schemeClr val="accent1">
                  <a:lumMod val="75000"/>
                </a:schemeClr>
              </a:solidFill>
              <a:latin typeface="David" panose="020E0502060401010101" pitchFamily="34" charset="-79"/>
              <a:ea typeface="+mj-ea"/>
              <a:cs typeface="David" panose="020E0502060401010101" pitchFamily="34" charset="-79"/>
            </a:endParaRPr>
          </a:p>
        </p:txBody>
      </p:sp>
      <mc:AlternateContent xmlns:mc="http://schemas.openxmlformats.org/markup-compatibility/2006" xmlns:a14="http://schemas.microsoft.com/office/drawing/2010/main">
        <mc:Choice Requires="a14">
          <p:sp>
            <p:nvSpPr>
              <p:cNvPr id="3" name="כותרת 1">
                <a:extLst>
                  <a:ext uri="{FF2B5EF4-FFF2-40B4-BE49-F238E27FC236}">
                    <a16:creationId xmlns:a16="http://schemas.microsoft.com/office/drawing/2014/main" id="{5B5FFDF8-28C7-513E-22E3-6587B8F2856B}"/>
                  </a:ext>
                </a:extLst>
              </p:cNvPr>
              <p:cNvSpPr txBox="1">
                <a:spLocks/>
              </p:cNvSpPr>
              <p:nvPr/>
            </p:nvSpPr>
            <p:spPr>
              <a:xfrm>
                <a:off x="1734467" y="426654"/>
                <a:ext cx="8722760" cy="851708"/>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100" b="0" i="0" dirty="0">
                    <a:solidFill>
                      <a:schemeClr val="accent1">
                        <a:lumMod val="75000"/>
                      </a:schemeClr>
                    </a:solidFill>
                    <a:latin typeface="David "/>
                    <a:cs typeface="David" panose="020E0502060401010101" pitchFamily="34" charset="-79"/>
                  </a:rPr>
                  <a:t>Preventing </a:t>
                </a:r>
                <a14:m>
                  <m:oMath xmlns:m="http://schemas.openxmlformats.org/officeDocument/2006/math">
                    <m:r>
                      <a:rPr lang="en-US" sz="4100" b="0" i="1" dirty="0" smtClean="0">
                        <a:solidFill>
                          <a:schemeClr val="accent1">
                            <a:lumMod val="75000"/>
                          </a:schemeClr>
                        </a:solidFill>
                        <a:latin typeface="Cambria Math" panose="02040503050406030204" pitchFamily="18" charset="0"/>
                        <a:cs typeface="David" panose="020E0502060401010101" pitchFamily="34" charset="-79"/>
                      </a:rPr>
                      <m:t>𝑀𝑎𝑛</m:t>
                    </m:r>
                    <m:r>
                      <a:rPr lang="en-US" sz="4100" b="0" i="1" dirty="0" smtClean="0">
                        <a:solidFill>
                          <a:schemeClr val="accent1">
                            <a:lumMod val="75000"/>
                          </a:schemeClr>
                        </a:solidFill>
                        <a:latin typeface="Cambria Math" panose="02040503050406030204" pitchFamily="18" charset="0"/>
                        <a:cs typeface="David" panose="020E0502060401010101" pitchFamily="34" charset="-79"/>
                      </a:rPr>
                      <m:t>_</m:t>
                    </m:r>
                    <m:r>
                      <a:rPr lang="en-US" sz="4100" b="0" i="1" dirty="0" smtClean="0">
                        <a:solidFill>
                          <a:schemeClr val="accent1">
                            <a:lumMod val="75000"/>
                          </a:schemeClr>
                        </a:solidFill>
                        <a:latin typeface="Cambria Math" panose="02040503050406030204" pitchFamily="18" charset="0"/>
                        <a:cs typeface="David" panose="020E0502060401010101" pitchFamily="34" charset="-79"/>
                      </a:rPr>
                      <m:t>𝐼𝑛</m:t>
                    </m:r>
                    <m:r>
                      <a:rPr lang="en-US" sz="4100" b="0" i="1" dirty="0" smtClean="0">
                        <a:solidFill>
                          <a:schemeClr val="accent1">
                            <a:lumMod val="75000"/>
                          </a:schemeClr>
                        </a:solidFill>
                        <a:latin typeface="Cambria Math" panose="02040503050406030204" pitchFamily="18" charset="0"/>
                        <a:cs typeface="David" panose="020E0502060401010101" pitchFamily="34" charset="-79"/>
                      </a:rPr>
                      <m:t>_</m:t>
                    </m:r>
                    <m:r>
                      <a:rPr lang="en-US" sz="4100" b="0" i="1" dirty="0" smtClean="0">
                        <a:solidFill>
                          <a:schemeClr val="accent1">
                            <a:lumMod val="75000"/>
                          </a:schemeClr>
                        </a:solidFill>
                        <a:latin typeface="Cambria Math" panose="02040503050406030204" pitchFamily="18" charset="0"/>
                        <a:cs typeface="David" panose="020E0502060401010101" pitchFamily="34" charset="-79"/>
                      </a:rPr>
                      <m:t>𝑇</m:t>
                    </m:r>
                    <m:r>
                      <a:rPr lang="en-US" sz="4100" b="0" i="1" dirty="0" smtClean="0">
                        <a:solidFill>
                          <a:schemeClr val="accent1">
                            <a:lumMod val="75000"/>
                          </a:schemeClr>
                        </a:solidFill>
                        <a:latin typeface="Cambria Math" panose="02040503050406030204" pitchFamily="18" charset="0"/>
                        <a:cs typeface="David" panose="020E0502060401010101" pitchFamily="34" charset="-79"/>
                      </a:rPr>
                      <m:t>h</m:t>
                    </m:r>
                    <m:r>
                      <a:rPr lang="en-US" sz="4100" b="0" i="1" dirty="0" smtClean="0">
                        <a:solidFill>
                          <a:schemeClr val="accent1">
                            <a:lumMod val="75000"/>
                          </a:schemeClr>
                        </a:solidFill>
                        <a:latin typeface="Cambria Math" panose="02040503050406030204" pitchFamily="18" charset="0"/>
                        <a:cs typeface="David" panose="020E0502060401010101" pitchFamily="34" charset="-79"/>
                      </a:rPr>
                      <m:t>𝑒</m:t>
                    </m:r>
                    <m:r>
                      <a:rPr lang="en-US" sz="4100" b="0" i="1" dirty="0" smtClean="0">
                        <a:solidFill>
                          <a:schemeClr val="accent1">
                            <a:lumMod val="75000"/>
                          </a:schemeClr>
                        </a:solidFill>
                        <a:latin typeface="Cambria Math" panose="02040503050406030204" pitchFamily="18" charset="0"/>
                        <a:cs typeface="David" panose="020E0502060401010101" pitchFamily="34" charset="-79"/>
                      </a:rPr>
                      <m:t>_</m:t>
                    </m:r>
                    <m:r>
                      <a:rPr lang="en-US" sz="4100" b="0" i="1" dirty="0" smtClean="0">
                        <a:solidFill>
                          <a:schemeClr val="accent1">
                            <a:lumMod val="75000"/>
                          </a:schemeClr>
                        </a:solidFill>
                        <a:latin typeface="Cambria Math" panose="02040503050406030204" pitchFamily="18" charset="0"/>
                        <a:cs typeface="David" panose="020E0502060401010101" pitchFamily="34" charset="-79"/>
                      </a:rPr>
                      <m:t>𝑀𝑖𝑑𝑑𝑙𝑒</m:t>
                    </m:r>
                    <m:r>
                      <a:rPr lang="en-US" sz="4100" b="0" i="1" dirty="0" smtClean="0">
                        <a:solidFill>
                          <a:schemeClr val="accent1">
                            <a:lumMod val="75000"/>
                          </a:schemeClr>
                        </a:solidFill>
                        <a:latin typeface="Cambria Math" panose="02040503050406030204" pitchFamily="18" charset="0"/>
                        <a:cs typeface="David" panose="020E0502060401010101" pitchFamily="34" charset="-79"/>
                      </a:rPr>
                      <m:t> </m:t>
                    </m:r>
                  </m:oMath>
                </a14:m>
                <a:r>
                  <a:rPr lang="en-US" sz="4100" b="0" i="0" dirty="0">
                    <a:solidFill>
                      <a:schemeClr val="accent1">
                        <a:lumMod val="75000"/>
                      </a:schemeClr>
                    </a:solidFill>
                    <a:latin typeface="David "/>
                    <a:cs typeface="David" panose="020E0502060401010101" pitchFamily="34" charset="-79"/>
                  </a:rPr>
                  <a:t>attack</a:t>
                </a:r>
                <a:endParaRPr lang="he-IL" sz="4000" dirty="0">
                  <a:solidFill>
                    <a:schemeClr val="accent1">
                      <a:lumMod val="75000"/>
                    </a:schemeClr>
                  </a:solidFill>
                  <a:latin typeface="David "/>
                  <a:cs typeface="David" panose="020E0502060401010101" pitchFamily="34" charset="-79"/>
                </a:endParaRPr>
              </a:p>
            </p:txBody>
          </p:sp>
        </mc:Choice>
        <mc:Fallback xmlns="">
          <p:sp>
            <p:nvSpPr>
              <p:cNvPr id="3" name="כותרת 1">
                <a:extLst>
                  <a:ext uri="{FF2B5EF4-FFF2-40B4-BE49-F238E27FC236}">
                    <a16:creationId xmlns:a16="http://schemas.microsoft.com/office/drawing/2014/main" id="{5B5FFDF8-28C7-513E-22E3-6587B8F2856B}"/>
                  </a:ext>
                </a:extLst>
              </p:cNvPr>
              <p:cNvSpPr txBox="1">
                <a:spLocks noRot="1" noChangeAspect="1" noMove="1" noResize="1" noEditPoints="1" noAdjustHandles="1" noChangeArrowheads="1" noChangeShapeType="1" noTextEdit="1"/>
              </p:cNvSpPr>
              <p:nvPr/>
            </p:nvSpPr>
            <p:spPr>
              <a:xfrm>
                <a:off x="1734467" y="426654"/>
                <a:ext cx="8722760" cy="851708"/>
              </a:xfrm>
              <a:prstGeom prst="rect">
                <a:avLst/>
              </a:prstGeom>
              <a:blipFill>
                <a:blip r:embed="rId3"/>
                <a:stretch>
                  <a:fillRect l="-420" t="-17143" r="-1608" b="-8571"/>
                </a:stretch>
              </a:blipFill>
            </p:spPr>
            <p:txBody>
              <a:bodyPr/>
              <a:lstStyle/>
              <a:p>
                <a:r>
                  <a:rPr lang="he-IL">
                    <a:noFill/>
                  </a:rPr>
                  <a:t> </a:t>
                </a:r>
              </a:p>
            </p:txBody>
          </p:sp>
        </mc:Fallback>
      </mc:AlternateContent>
      <p:sp>
        <p:nvSpPr>
          <p:cNvPr id="5" name="TextBox 4">
            <a:extLst>
              <a:ext uri="{FF2B5EF4-FFF2-40B4-BE49-F238E27FC236}">
                <a16:creationId xmlns:a16="http://schemas.microsoft.com/office/drawing/2014/main" id="{1AA5CF2A-5F5E-010D-418B-6AA7696E917F}"/>
              </a:ext>
            </a:extLst>
          </p:cNvPr>
          <p:cNvSpPr txBox="1"/>
          <p:nvPr/>
        </p:nvSpPr>
        <p:spPr>
          <a:xfrm>
            <a:off x="478701" y="1721642"/>
            <a:ext cx="11091485" cy="3604833"/>
          </a:xfrm>
          <a:prstGeom prst="rect">
            <a:avLst/>
          </a:prstGeom>
          <a:noFill/>
        </p:spPr>
        <p:txBody>
          <a:bodyPr wrap="square" rtlCol="1">
            <a:spAutoFit/>
          </a:bodyPr>
          <a:lstStyle/>
          <a:p>
            <a:pPr marL="342900" indent="-342900">
              <a:lnSpc>
                <a:spcPct val="150000"/>
              </a:lnSpc>
              <a:buFont typeface="Courier New" panose="02070309020205020404" pitchFamily="49" charset="0"/>
              <a:buChar char="o"/>
            </a:pPr>
            <a:r>
              <a:rPr lang="en-US" sz="2200" dirty="0">
                <a:latin typeface="David" panose="020E0502060401010101" pitchFamily="34" charset="-79"/>
                <a:cs typeface="David" panose="020E0502060401010101" pitchFamily="34" charset="-79"/>
              </a:rPr>
              <a:t>SM4 encryption can be vulnerable to Man-In-The-Middle (MITM) attacks.</a:t>
            </a:r>
          </a:p>
          <a:p>
            <a:pPr marL="342900" indent="-342900">
              <a:lnSpc>
                <a:spcPct val="150000"/>
              </a:lnSpc>
              <a:buFont typeface="Courier New" panose="02070309020205020404" pitchFamily="49" charset="0"/>
              <a:buChar char="o"/>
            </a:pPr>
            <a:endParaRPr lang="en-US" sz="2200" dirty="0">
              <a:latin typeface="David" panose="020E0502060401010101" pitchFamily="34" charset="-79"/>
              <a:cs typeface="David" panose="020E0502060401010101" pitchFamily="34" charset="-79"/>
            </a:endParaRPr>
          </a:p>
          <a:p>
            <a:pPr marL="342900" indent="-342900">
              <a:lnSpc>
                <a:spcPct val="150000"/>
              </a:lnSpc>
              <a:buFont typeface="Courier New" panose="02070309020205020404" pitchFamily="49" charset="0"/>
              <a:buChar char="o"/>
            </a:pPr>
            <a:r>
              <a:rPr lang="en-US" sz="2200" dirty="0">
                <a:latin typeface="David" panose="020E0502060401010101" pitchFamily="34" charset="-79"/>
                <a:cs typeface="David" panose="020E0502060401010101" pitchFamily="34" charset="-79"/>
              </a:rPr>
              <a:t>To prevent this, we will use Digital Signature (Schnorr Signature) to ensure secure authentication and integrity.</a:t>
            </a:r>
          </a:p>
          <a:p>
            <a:pPr marL="342900" indent="-342900">
              <a:lnSpc>
                <a:spcPct val="150000"/>
              </a:lnSpc>
              <a:buFont typeface="Courier New" panose="02070309020205020404" pitchFamily="49" charset="0"/>
              <a:buChar char="o"/>
            </a:pPr>
            <a:endParaRPr lang="en-US" sz="2200" dirty="0">
              <a:latin typeface="David" panose="020E0502060401010101" pitchFamily="34" charset="-79"/>
              <a:cs typeface="David" panose="020E0502060401010101" pitchFamily="34" charset="-79"/>
            </a:endParaRPr>
          </a:p>
          <a:p>
            <a:pPr marL="342900" indent="-342900">
              <a:lnSpc>
                <a:spcPct val="150000"/>
              </a:lnSpc>
              <a:buFont typeface="Courier New" panose="02070309020205020404" pitchFamily="49" charset="0"/>
              <a:buChar char="o"/>
            </a:pPr>
            <a:r>
              <a:rPr lang="en-US" sz="2200" dirty="0">
                <a:latin typeface="David" panose="020E0502060401010101" pitchFamily="34" charset="-79"/>
                <a:cs typeface="David" panose="020E0502060401010101" pitchFamily="34" charset="-79"/>
              </a:rPr>
              <a:t>This approach guarantees that the messages are authentic and have not been tampered with, leading to a more secure communication channel.</a:t>
            </a:r>
          </a:p>
        </p:txBody>
      </p:sp>
    </p:spTree>
    <p:extLst>
      <p:ext uri="{BB962C8B-B14F-4D97-AF65-F5344CB8AC3E}">
        <p14:creationId xmlns:p14="http://schemas.microsoft.com/office/powerpoint/2010/main" val="184439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
                <a:cs typeface="David" panose="020E0502060401010101" pitchFamily="34" charset="-79"/>
              </a:endParaRPr>
            </a:p>
          </p:txBody>
        </p:sp>
      </p:grpSp>
      <p:sp>
        <p:nvSpPr>
          <p:cNvPr id="4" name="Rectangle 3">
            <a:extLst>
              <a:ext uri="{FF2B5EF4-FFF2-40B4-BE49-F238E27FC236}">
                <a16:creationId xmlns:a16="http://schemas.microsoft.com/office/drawing/2014/main" id="{002EB5EE-8916-6C4E-CD2A-42BF50BD7880}"/>
              </a:ext>
            </a:extLst>
          </p:cNvPr>
          <p:cNvSpPr/>
          <p:nvPr/>
        </p:nvSpPr>
        <p:spPr>
          <a:xfrm>
            <a:off x="5449618" y="405049"/>
            <a:ext cx="45719" cy="6059456"/>
          </a:xfrm>
          <a:prstGeom prst="rect">
            <a:avLst/>
          </a:prstGeom>
          <a:solidFill>
            <a:schemeClr val="accent2">
              <a:lumMod val="20000"/>
              <a:lumOff val="80000"/>
            </a:schemeClr>
          </a:solidFill>
          <a:ln>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a:latin typeface="David "/>
            </a:endParaRPr>
          </a:p>
        </p:txBody>
      </p:sp>
      <p:sp>
        <p:nvSpPr>
          <p:cNvPr id="5" name="Rectangle 4">
            <a:extLst>
              <a:ext uri="{FF2B5EF4-FFF2-40B4-BE49-F238E27FC236}">
                <a16:creationId xmlns:a16="http://schemas.microsoft.com/office/drawing/2014/main" id="{7642FE1E-3EEC-23A7-807C-11B4C38B93C5}"/>
              </a:ext>
            </a:extLst>
          </p:cNvPr>
          <p:cNvSpPr/>
          <p:nvPr/>
        </p:nvSpPr>
        <p:spPr>
          <a:xfrm>
            <a:off x="8531327" y="396240"/>
            <a:ext cx="45719" cy="6059456"/>
          </a:xfrm>
          <a:prstGeom prst="rect">
            <a:avLst/>
          </a:prstGeom>
          <a:solidFill>
            <a:schemeClr val="accent2">
              <a:lumMod val="20000"/>
              <a:lumOff val="80000"/>
            </a:schemeClr>
          </a:solidFill>
          <a:ln>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a:latin typeface="David "/>
            </a:endParaRPr>
          </a:p>
        </p:txBody>
      </p:sp>
      <p:sp>
        <p:nvSpPr>
          <p:cNvPr id="6" name="TextBox 5">
            <a:extLst>
              <a:ext uri="{FF2B5EF4-FFF2-40B4-BE49-F238E27FC236}">
                <a16:creationId xmlns:a16="http://schemas.microsoft.com/office/drawing/2014/main" id="{8B60B049-903A-7688-FBAB-443634CE8545}"/>
              </a:ext>
            </a:extLst>
          </p:cNvPr>
          <p:cNvSpPr txBox="1"/>
          <p:nvPr/>
        </p:nvSpPr>
        <p:spPr>
          <a:xfrm>
            <a:off x="2290565" y="1656055"/>
            <a:ext cx="961221" cy="369332"/>
          </a:xfrm>
          <a:prstGeom prst="rect">
            <a:avLst/>
          </a:prstGeom>
          <a:noFill/>
        </p:spPr>
        <p:txBody>
          <a:bodyPr wrap="square" rtlCol="1">
            <a:spAutoFit/>
          </a:bodyPr>
          <a:lstStyle/>
          <a:p>
            <a:r>
              <a:rPr lang="en-US" dirty="0">
                <a:latin typeface="David "/>
              </a:rPr>
              <a:t>Alice</a:t>
            </a:r>
            <a:endParaRPr lang="he-IL" dirty="0">
              <a:latin typeface="David "/>
            </a:endParaRPr>
          </a:p>
        </p:txBody>
      </p:sp>
      <p:sp>
        <p:nvSpPr>
          <p:cNvPr id="7" name="TextBox 6">
            <a:extLst>
              <a:ext uri="{FF2B5EF4-FFF2-40B4-BE49-F238E27FC236}">
                <a16:creationId xmlns:a16="http://schemas.microsoft.com/office/drawing/2014/main" id="{112CA237-9B93-D053-0E3D-48065621AA1E}"/>
              </a:ext>
            </a:extLst>
          </p:cNvPr>
          <p:cNvSpPr txBox="1"/>
          <p:nvPr/>
        </p:nvSpPr>
        <p:spPr>
          <a:xfrm>
            <a:off x="10751656" y="1551086"/>
            <a:ext cx="961221" cy="369332"/>
          </a:xfrm>
          <a:prstGeom prst="rect">
            <a:avLst/>
          </a:prstGeom>
          <a:noFill/>
        </p:spPr>
        <p:txBody>
          <a:bodyPr wrap="square" rtlCol="1">
            <a:spAutoFit/>
          </a:bodyPr>
          <a:lstStyle/>
          <a:p>
            <a:r>
              <a:rPr lang="en-US" dirty="0">
                <a:latin typeface="David "/>
              </a:rPr>
              <a:t>Bob</a:t>
            </a:r>
            <a:endParaRPr lang="he-IL" dirty="0">
              <a:latin typeface="David "/>
            </a:endParaRPr>
          </a:p>
        </p:txBody>
      </p:sp>
      <p:pic>
        <p:nvPicPr>
          <p:cNvPr id="9" name="Graphic 8" descr="Male profile outline">
            <a:extLst>
              <a:ext uri="{FF2B5EF4-FFF2-40B4-BE49-F238E27FC236}">
                <a16:creationId xmlns:a16="http://schemas.microsoft.com/office/drawing/2014/main" id="{2789DBD6-179D-DA20-2BFE-292BFCBB4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52976" y="1102698"/>
            <a:ext cx="914400" cy="914400"/>
          </a:xfrm>
          <a:prstGeom prst="rect">
            <a:avLst/>
          </a:prstGeom>
        </p:spPr>
      </p:pic>
      <p:pic>
        <p:nvPicPr>
          <p:cNvPr id="11" name="Graphic 10" descr="Female Profile outline">
            <a:extLst>
              <a:ext uri="{FF2B5EF4-FFF2-40B4-BE49-F238E27FC236}">
                <a16:creationId xmlns:a16="http://schemas.microsoft.com/office/drawing/2014/main" id="{AC311B4E-E919-C6C9-3834-ABFC8EA2DF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3146" y="1217385"/>
            <a:ext cx="914400" cy="9144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11A91E-F1E0-01BF-E9B1-9DBFB3C0476A}"/>
                  </a:ext>
                </a:extLst>
              </p:cNvPr>
              <p:cNvSpPr txBox="1"/>
              <p:nvPr/>
            </p:nvSpPr>
            <p:spPr>
              <a:xfrm>
                <a:off x="3641035" y="206718"/>
                <a:ext cx="1839405" cy="307777"/>
              </a:xfrm>
              <a:prstGeom prst="rect">
                <a:avLst/>
              </a:prstGeom>
              <a:noFill/>
            </p:spPr>
            <p:txBody>
              <a:bodyPr wrap="square" rtlCol="1">
                <a:spAutoFit/>
              </a:bodyPr>
              <a:lstStyle/>
              <a:p>
                <a:r>
                  <a:rPr lang="en-US" sz="1400" dirty="0">
                    <a:solidFill>
                      <a:schemeClr val="accent5">
                        <a:lumMod val="75000"/>
                      </a:schemeClr>
                    </a:solidFill>
                    <a:latin typeface="David "/>
                  </a:rPr>
                  <a:t>Choose private Key </a:t>
                </a:r>
                <a14:m>
                  <m:oMath xmlns:m="http://schemas.openxmlformats.org/officeDocument/2006/math">
                    <m:r>
                      <a:rPr lang="en-US" sz="1400" b="0" i="1" smtClean="0">
                        <a:solidFill>
                          <a:schemeClr val="accent5">
                            <a:lumMod val="75000"/>
                          </a:schemeClr>
                        </a:solidFill>
                        <a:latin typeface="Cambria Math" panose="02040503050406030204" pitchFamily="18" charset="0"/>
                      </a:rPr>
                      <m:t>𝑎</m:t>
                    </m:r>
                  </m:oMath>
                </a14:m>
                <a:endParaRPr lang="he-IL" sz="1400" dirty="0">
                  <a:solidFill>
                    <a:schemeClr val="accent5">
                      <a:lumMod val="75000"/>
                    </a:schemeClr>
                  </a:solidFill>
                  <a:latin typeface="David "/>
                </a:endParaRPr>
              </a:p>
            </p:txBody>
          </p:sp>
        </mc:Choice>
        <mc:Fallback xmlns="">
          <p:sp>
            <p:nvSpPr>
              <p:cNvPr id="13" name="TextBox 12">
                <a:extLst>
                  <a:ext uri="{FF2B5EF4-FFF2-40B4-BE49-F238E27FC236}">
                    <a16:creationId xmlns:a16="http://schemas.microsoft.com/office/drawing/2014/main" id="{D611A91E-F1E0-01BF-E9B1-9DBFB3C0476A}"/>
                  </a:ext>
                </a:extLst>
              </p:cNvPr>
              <p:cNvSpPr txBox="1">
                <a:spLocks noRot="1" noChangeAspect="1" noMove="1" noResize="1" noEditPoints="1" noAdjustHandles="1" noChangeArrowheads="1" noChangeShapeType="1" noTextEdit="1"/>
              </p:cNvSpPr>
              <p:nvPr/>
            </p:nvSpPr>
            <p:spPr>
              <a:xfrm>
                <a:off x="3641035" y="206718"/>
                <a:ext cx="1839405" cy="307777"/>
              </a:xfrm>
              <a:prstGeom prst="rect">
                <a:avLst/>
              </a:prstGeom>
              <a:blipFill>
                <a:blip r:embed="rId8"/>
                <a:stretch>
                  <a:fillRect l="-993" t="-2000" b="-22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B4A830B-272A-ADB0-E036-56754E2928B7}"/>
                  </a:ext>
                </a:extLst>
              </p:cNvPr>
              <p:cNvSpPr txBox="1"/>
              <p:nvPr/>
            </p:nvSpPr>
            <p:spPr>
              <a:xfrm>
                <a:off x="8596926" y="720796"/>
                <a:ext cx="2111984" cy="307777"/>
              </a:xfrm>
              <a:prstGeom prst="rect">
                <a:avLst/>
              </a:prstGeom>
              <a:noFill/>
            </p:spPr>
            <p:txBody>
              <a:bodyPr wrap="square" rtlCol="1">
                <a:spAutoFit/>
              </a:bodyPr>
              <a:lstStyle/>
              <a:p>
                <a:r>
                  <a:rPr lang="en-US" sz="1400" dirty="0">
                    <a:solidFill>
                      <a:schemeClr val="accent5">
                        <a:lumMod val="75000"/>
                      </a:schemeClr>
                    </a:solidFill>
                    <a:latin typeface="David "/>
                  </a:rPr>
                  <a:t>Create public Key </a:t>
                </a:r>
                <a14:m>
                  <m:oMath xmlns:m="http://schemas.openxmlformats.org/officeDocument/2006/math">
                    <m:r>
                      <a:rPr lang="en-US" sz="1400" b="0" i="1" dirty="0" smtClean="0">
                        <a:solidFill>
                          <a:schemeClr val="accent5">
                            <a:lumMod val="75000"/>
                          </a:schemeClr>
                        </a:solidFill>
                        <a:latin typeface="Cambria Math" panose="02040503050406030204" pitchFamily="18" charset="0"/>
                      </a:rPr>
                      <m:t>𝐵</m:t>
                    </m:r>
                  </m:oMath>
                </a14:m>
                <a:endParaRPr lang="he-IL" sz="1400" dirty="0">
                  <a:solidFill>
                    <a:schemeClr val="accent5">
                      <a:lumMod val="75000"/>
                    </a:schemeClr>
                  </a:solidFill>
                  <a:latin typeface="David "/>
                </a:endParaRPr>
              </a:p>
            </p:txBody>
          </p:sp>
        </mc:Choice>
        <mc:Fallback xmlns="">
          <p:sp>
            <p:nvSpPr>
              <p:cNvPr id="14" name="TextBox 13">
                <a:extLst>
                  <a:ext uri="{FF2B5EF4-FFF2-40B4-BE49-F238E27FC236}">
                    <a16:creationId xmlns:a16="http://schemas.microsoft.com/office/drawing/2014/main" id="{3B4A830B-272A-ADB0-E036-56754E2928B7}"/>
                  </a:ext>
                </a:extLst>
              </p:cNvPr>
              <p:cNvSpPr txBox="1">
                <a:spLocks noRot="1" noChangeAspect="1" noMove="1" noResize="1" noEditPoints="1" noAdjustHandles="1" noChangeArrowheads="1" noChangeShapeType="1" noTextEdit="1"/>
              </p:cNvSpPr>
              <p:nvPr/>
            </p:nvSpPr>
            <p:spPr>
              <a:xfrm>
                <a:off x="8596926" y="720796"/>
                <a:ext cx="2111984" cy="307777"/>
              </a:xfrm>
              <a:prstGeom prst="rect">
                <a:avLst/>
              </a:prstGeom>
              <a:blipFill>
                <a:blip r:embed="rId9"/>
                <a:stretch>
                  <a:fillRect l="-865"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03B98BE-3FFE-9A26-6B4A-C575FCB5C0F6}"/>
                  </a:ext>
                </a:extLst>
              </p:cNvPr>
              <p:cNvSpPr txBox="1"/>
              <p:nvPr/>
            </p:nvSpPr>
            <p:spPr>
              <a:xfrm>
                <a:off x="3762202" y="703868"/>
                <a:ext cx="1698064" cy="307777"/>
              </a:xfrm>
              <a:prstGeom prst="rect">
                <a:avLst/>
              </a:prstGeom>
              <a:noFill/>
            </p:spPr>
            <p:txBody>
              <a:bodyPr wrap="square" rtlCol="1">
                <a:spAutoFit/>
              </a:bodyPr>
              <a:lstStyle/>
              <a:p>
                <a:r>
                  <a:rPr lang="en-US" sz="1400" dirty="0">
                    <a:solidFill>
                      <a:schemeClr val="accent5">
                        <a:lumMod val="75000"/>
                      </a:schemeClr>
                    </a:solidFill>
                    <a:latin typeface="David "/>
                  </a:rPr>
                  <a:t>Create public Key </a:t>
                </a:r>
                <a14:m>
                  <m:oMath xmlns:m="http://schemas.openxmlformats.org/officeDocument/2006/math">
                    <m:r>
                      <a:rPr lang="en-US" sz="1400" b="0" i="1" smtClean="0">
                        <a:solidFill>
                          <a:schemeClr val="accent5">
                            <a:lumMod val="75000"/>
                          </a:schemeClr>
                        </a:solidFill>
                        <a:latin typeface="Cambria Math" panose="02040503050406030204" pitchFamily="18" charset="0"/>
                      </a:rPr>
                      <m:t>𝐴</m:t>
                    </m:r>
                  </m:oMath>
                </a14:m>
                <a:endParaRPr lang="he-IL" sz="1400" dirty="0">
                  <a:solidFill>
                    <a:schemeClr val="accent5">
                      <a:lumMod val="75000"/>
                    </a:schemeClr>
                  </a:solidFill>
                  <a:latin typeface="David "/>
                </a:endParaRPr>
              </a:p>
            </p:txBody>
          </p:sp>
        </mc:Choice>
        <mc:Fallback xmlns="">
          <p:sp>
            <p:nvSpPr>
              <p:cNvPr id="15" name="TextBox 14">
                <a:extLst>
                  <a:ext uri="{FF2B5EF4-FFF2-40B4-BE49-F238E27FC236}">
                    <a16:creationId xmlns:a16="http://schemas.microsoft.com/office/drawing/2014/main" id="{203B98BE-3FFE-9A26-6B4A-C575FCB5C0F6}"/>
                  </a:ext>
                </a:extLst>
              </p:cNvPr>
              <p:cNvSpPr txBox="1">
                <a:spLocks noRot="1" noChangeAspect="1" noMove="1" noResize="1" noEditPoints="1" noAdjustHandles="1" noChangeArrowheads="1" noChangeShapeType="1" noTextEdit="1"/>
              </p:cNvSpPr>
              <p:nvPr/>
            </p:nvSpPr>
            <p:spPr>
              <a:xfrm>
                <a:off x="3762202" y="703868"/>
                <a:ext cx="1698064" cy="307777"/>
              </a:xfrm>
              <a:prstGeom prst="rect">
                <a:avLst/>
              </a:prstGeom>
              <a:blipFill>
                <a:blip r:embed="rId10"/>
                <a:stretch>
                  <a:fillRect l="-1075" b="-21569"/>
                </a:stretch>
              </a:blipFill>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CAA5C18A-22A5-9ED5-41F7-76308B68350B}"/>
              </a:ext>
            </a:extLst>
          </p:cNvPr>
          <p:cNvCxnSpPr>
            <a:cxnSpLocks/>
            <a:endCxn id="23" idx="1"/>
          </p:cNvCxnSpPr>
          <p:nvPr/>
        </p:nvCxnSpPr>
        <p:spPr>
          <a:xfrm>
            <a:off x="5436081" y="1486743"/>
            <a:ext cx="3071059" cy="251993"/>
          </a:xfrm>
          <a:prstGeom prst="straightConnector1">
            <a:avLst/>
          </a:prstGeom>
          <a:ln w="38100">
            <a:solidFill>
              <a:schemeClr val="tx1">
                <a:lumMod val="95000"/>
                <a:lumOff val="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22" name="Straight Arrow Connector 21">
            <a:extLst>
              <a:ext uri="{FF2B5EF4-FFF2-40B4-BE49-F238E27FC236}">
                <a16:creationId xmlns:a16="http://schemas.microsoft.com/office/drawing/2014/main" id="{522C0FDC-C63D-5D48-C3C8-B6FC390F389E}"/>
              </a:ext>
            </a:extLst>
          </p:cNvPr>
          <p:cNvCxnSpPr>
            <a:cxnSpLocks/>
          </p:cNvCxnSpPr>
          <p:nvPr/>
        </p:nvCxnSpPr>
        <p:spPr>
          <a:xfrm flipH="1">
            <a:off x="4556614" y="473062"/>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3178E48-F932-27A6-49BD-028EC355AA2D}"/>
                  </a:ext>
                </a:extLst>
              </p:cNvPr>
              <p:cNvSpPr txBox="1"/>
              <p:nvPr/>
            </p:nvSpPr>
            <p:spPr>
              <a:xfrm>
                <a:off x="3777555" y="2226235"/>
                <a:ext cx="2014079" cy="307777"/>
              </a:xfrm>
              <a:prstGeom prst="rect">
                <a:avLst/>
              </a:prstGeom>
              <a:noFill/>
            </p:spPr>
            <p:txBody>
              <a:bodyPr wrap="square" rtlCol="1">
                <a:spAutoFit/>
              </a:bodyPr>
              <a:lstStyle/>
              <a:p>
                <a:r>
                  <a:rPr lang="en-US" sz="1400" dirty="0">
                    <a:solidFill>
                      <a:schemeClr val="accent5">
                        <a:lumMod val="75000"/>
                      </a:schemeClr>
                    </a:solidFill>
                    <a:latin typeface="David "/>
                  </a:rPr>
                  <a:t>Calc shared secret </a:t>
                </a:r>
                <a14:m>
                  <m:oMath xmlns:m="http://schemas.openxmlformats.org/officeDocument/2006/math">
                    <m:sSub>
                      <m:sSubPr>
                        <m:ctrlPr>
                          <a:rPr lang="en-US" sz="1400" b="0" i="1" smtClean="0">
                            <a:solidFill>
                              <a:schemeClr val="accent5">
                                <a:lumMod val="75000"/>
                              </a:schemeClr>
                            </a:solidFill>
                            <a:latin typeface="Cambria Math" panose="02040503050406030204" pitchFamily="18" charset="0"/>
                          </a:rPr>
                        </m:ctrlPr>
                      </m:sSubPr>
                      <m:e>
                        <m:r>
                          <a:rPr lang="en-US" sz="1400" b="0" i="1" smtClean="0">
                            <a:solidFill>
                              <a:schemeClr val="accent5">
                                <a:lumMod val="75000"/>
                              </a:schemeClr>
                            </a:solidFill>
                            <a:latin typeface="Cambria Math" panose="02040503050406030204" pitchFamily="18" charset="0"/>
                          </a:rPr>
                          <m:t>𝑆</m:t>
                        </m:r>
                      </m:e>
                      <m:sub>
                        <m:r>
                          <a:rPr lang="en-US" sz="1400" b="0" i="1" smtClean="0">
                            <a:solidFill>
                              <a:schemeClr val="accent5">
                                <a:lumMod val="75000"/>
                              </a:schemeClr>
                            </a:solidFill>
                            <a:latin typeface="Cambria Math" panose="02040503050406030204" pitchFamily="18" charset="0"/>
                          </a:rPr>
                          <m:t>𝑎</m:t>
                        </m:r>
                      </m:sub>
                    </m:sSub>
                  </m:oMath>
                </a14:m>
                <a:endParaRPr lang="he-IL" sz="1400" dirty="0">
                  <a:solidFill>
                    <a:schemeClr val="accent5">
                      <a:lumMod val="75000"/>
                    </a:schemeClr>
                  </a:solidFill>
                  <a:latin typeface="David "/>
                </a:endParaRPr>
              </a:p>
            </p:txBody>
          </p:sp>
        </mc:Choice>
        <mc:Fallback xmlns="">
          <p:sp>
            <p:nvSpPr>
              <p:cNvPr id="30" name="TextBox 29">
                <a:extLst>
                  <a:ext uri="{FF2B5EF4-FFF2-40B4-BE49-F238E27FC236}">
                    <a16:creationId xmlns:a16="http://schemas.microsoft.com/office/drawing/2014/main" id="{43178E48-F932-27A6-49BD-028EC355AA2D}"/>
                  </a:ext>
                </a:extLst>
              </p:cNvPr>
              <p:cNvSpPr txBox="1">
                <a:spLocks noRot="1" noChangeAspect="1" noMove="1" noResize="1" noEditPoints="1" noAdjustHandles="1" noChangeArrowheads="1" noChangeShapeType="1" noTextEdit="1"/>
              </p:cNvSpPr>
              <p:nvPr/>
            </p:nvSpPr>
            <p:spPr>
              <a:xfrm>
                <a:off x="3777555" y="2226235"/>
                <a:ext cx="2014079" cy="307777"/>
              </a:xfrm>
              <a:prstGeom prst="rect">
                <a:avLst/>
              </a:prstGeom>
              <a:blipFill>
                <a:blip r:embed="rId11"/>
                <a:stretch>
                  <a:fillRect l="-909"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3B991F-A5B4-B3A7-E43D-8A69A4B198C8}"/>
                  </a:ext>
                </a:extLst>
              </p:cNvPr>
              <p:cNvSpPr txBox="1"/>
              <p:nvPr/>
            </p:nvSpPr>
            <p:spPr>
              <a:xfrm>
                <a:off x="8598932" y="2225490"/>
                <a:ext cx="2014079" cy="307777"/>
              </a:xfrm>
              <a:prstGeom prst="rect">
                <a:avLst/>
              </a:prstGeom>
              <a:noFill/>
            </p:spPr>
            <p:txBody>
              <a:bodyPr wrap="square" rtlCol="1">
                <a:spAutoFit/>
              </a:bodyPr>
              <a:lstStyle/>
              <a:p>
                <a:r>
                  <a:rPr lang="en-US" sz="1400" dirty="0">
                    <a:solidFill>
                      <a:schemeClr val="accent5">
                        <a:lumMod val="75000"/>
                      </a:schemeClr>
                    </a:solidFill>
                    <a:latin typeface="David "/>
                  </a:rPr>
                  <a:t>Calc shared secret </a:t>
                </a:r>
                <a14:m>
                  <m:oMath xmlns:m="http://schemas.openxmlformats.org/officeDocument/2006/math">
                    <m:sSub>
                      <m:sSubPr>
                        <m:ctrlPr>
                          <a:rPr lang="en-US" sz="1400" b="0" i="1" smtClean="0">
                            <a:solidFill>
                              <a:schemeClr val="accent5">
                                <a:lumMod val="75000"/>
                              </a:schemeClr>
                            </a:solidFill>
                            <a:latin typeface="Cambria Math" panose="02040503050406030204" pitchFamily="18" charset="0"/>
                          </a:rPr>
                        </m:ctrlPr>
                      </m:sSubPr>
                      <m:e>
                        <m:r>
                          <a:rPr lang="en-US" sz="1400" b="0" i="1" smtClean="0">
                            <a:solidFill>
                              <a:schemeClr val="accent5">
                                <a:lumMod val="75000"/>
                              </a:schemeClr>
                            </a:solidFill>
                            <a:latin typeface="Cambria Math" panose="02040503050406030204" pitchFamily="18" charset="0"/>
                          </a:rPr>
                          <m:t>𝑆</m:t>
                        </m:r>
                      </m:e>
                      <m:sub>
                        <m:r>
                          <a:rPr lang="en-US" sz="1400" b="0" i="1" smtClean="0">
                            <a:solidFill>
                              <a:schemeClr val="accent5">
                                <a:lumMod val="75000"/>
                              </a:schemeClr>
                            </a:solidFill>
                            <a:latin typeface="Cambria Math" panose="02040503050406030204" pitchFamily="18" charset="0"/>
                          </a:rPr>
                          <m:t>𝑏</m:t>
                        </m:r>
                      </m:sub>
                    </m:sSub>
                  </m:oMath>
                </a14:m>
                <a:endParaRPr lang="he-IL" sz="1400" dirty="0">
                  <a:solidFill>
                    <a:schemeClr val="accent5">
                      <a:lumMod val="75000"/>
                    </a:schemeClr>
                  </a:solidFill>
                  <a:latin typeface="David "/>
                </a:endParaRPr>
              </a:p>
            </p:txBody>
          </p:sp>
        </mc:Choice>
        <mc:Fallback xmlns="">
          <p:sp>
            <p:nvSpPr>
              <p:cNvPr id="31" name="TextBox 30">
                <a:extLst>
                  <a:ext uri="{FF2B5EF4-FFF2-40B4-BE49-F238E27FC236}">
                    <a16:creationId xmlns:a16="http://schemas.microsoft.com/office/drawing/2014/main" id="{443B991F-A5B4-B3A7-E43D-8A69A4B198C8}"/>
                  </a:ext>
                </a:extLst>
              </p:cNvPr>
              <p:cNvSpPr txBox="1">
                <a:spLocks noRot="1" noChangeAspect="1" noMove="1" noResize="1" noEditPoints="1" noAdjustHandles="1" noChangeArrowheads="1" noChangeShapeType="1" noTextEdit="1"/>
              </p:cNvSpPr>
              <p:nvPr/>
            </p:nvSpPr>
            <p:spPr>
              <a:xfrm>
                <a:off x="8598932" y="2225490"/>
                <a:ext cx="2014079" cy="307777"/>
              </a:xfrm>
              <a:prstGeom prst="rect">
                <a:avLst/>
              </a:prstGeom>
              <a:blipFill>
                <a:blip r:embed="rId12"/>
                <a:stretch>
                  <a:fillRect l="-909"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E3F8493-E2A8-308F-7390-A07CA0C28D7C}"/>
                  </a:ext>
                </a:extLst>
              </p:cNvPr>
              <p:cNvSpPr txBox="1"/>
              <p:nvPr/>
            </p:nvSpPr>
            <p:spPr>
              <a:xfrm>
                <a:off x="8594948" y="176120"/>
                <a:ext cx="2111984" cy="307777"/>
              </a:xfrm>
              <a:prstGeom prst="rect">
                <a:avLst/>
              </a:prstGeom>
              <a:noFill/>
            </p:spPr>
            <p:txBody>
              <a:bodyPr wrap="square" rtlCol="1">
                <a:spAutoFit/>
              </a:bodyPr>
              <a:lstStyle/>
              <a:p>
                <a:r>
                  <a:rPr lang="en-US" sz="1400" dirty="0">
                    <a:solidFill>
                      <a:schemeClr val="accent5">
                        <a:lumMod val="75000"/>
                      </a:schemeClr>
                    </a:solidFill>
                    <a:latin typeface="David "/>
                  </a:rPr>
                  <a:t>Choose private Key </a:t>
                </a:r>
                <a14:m>
                  <m:oMath xmlns:m="http://schemas.openxmlformats.org/officeDocument/2006/math">
                    <m:r>
                      <a:rPr lang="en-US" sz="1400" b="0" i="1" smtClean="0">
                        <a:solidFill>
                          <a:schemeClr val="accent5">
                            <a:lumMod val="75000"/>
                          </a:schemeClr>
                        </a:solidFill>
                        <a:latin typeface="Cambria Math" panose="02040503050406030204" pitchFamily="18" charset="0"/>
                      </a:rPr>
                      <m:t>𝑏</m:t>
                    </m:r>
                  </m:oMath>
                </a14:m>
                <a:endParaRPr lang="en-US" sz="1400" b="0" dirty="0">
                  <a:solidFill>
                    <a:schemeClr val="accent5">
                      <a:lumMod val="75000"/>
                    </a:schemeClr>
                  </a:solidFill>
                  <a:latin typeface="David "/>
                </a:endParaRPr>
              </a:p>
            </p:txBody>
          </p:sp>
        </mc:Choice>
        <mc:Fallback xmlns="">
          <p:sp>
            <p:nvSpPr>
              <p:cNvPr id="32" name="TextBox 31">
                <a:extLst>
                  <a:ext uri="{FF2B5EF4-FFF2-40B4-BE49-F238E27FC236}">
                    <a16:creationId xmlns:a16="http://schemas.microsoft.com/office/drawing/2014/main" id="{5E3F8493-E2A8-308F-7390-A07CA0C28D7C}"/>
                  </a:ext>
                </a:extLst>
              </p:cNvPr>
              <p:cNvSpPr txBox="1">
                <a:spLocks noRot="1" noChangeAspect="1" noMove="1" noResize="1" noEditPoints="1" noAdjustHandles="1" noChangeArrowheads="1" noChangeShapeType="1" noTextEdit="1"/>
              </p:cNvSpPr>
              <p:nvPr/>
            </p:nvSpPr>
            <p:spPr>
              <a:xfrm>
                <a:off x="8594948" y="176120"/>
                <a:ext cx="2111984" cy="307777"/>
              </a:xfrm>
              <a:prstGeom prst="rect">
                <a:avLst/>
              </a:prstGeom>
              <a:blipFill>
                <a:blip r:embed="rId13"/>
                <a:stretch>
                  <a:fillRect l="-867" t="-2000" b="-22000"/>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1627C216-05A0-F757-4DC6-17C099B13F60}"/>
              </a:ext>
            </a:extLst>
          </p:cNvPr>
          <p:cNvCxnSpPr>
            <a:cxnSpLocks/>
          </p:cNvCxnSpPr>
          <p:nvPr/>
        </p:nvCxnSpPr>
        <p:spPr>
          <a:xfrm flipH="1">
            <a:off x="9413747" y="465058"/>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36" name="Straight Arrow Connector 35">
            <a:extLst>
              <a:ext uri="{FF2B5EF4-FFF2-40B4-BE49-F238E27FC236}">
                <a16:creationId xmlns:a16="http://schemas.microsoft.com/office/drawing/2014/main" id="{14B2BCE0-058C-BDFB-AF0D-49791C03EAFE}"/>
              </a:ext>
            </a:extLst>
          </p:cNvPr>
          <p:cNvCxnSpPr>
            <a:cxnSpLocks/>
            <a:endCxn id="26" idx="3"/>
          </p:cNvCxnSpPr>
          <p:nvPr/>
        </p:nvCxnSpPr>
        <p:spPr>
          <a:xfrm flipH="1">
            <a:off x="5495338" y="1510399"/>
            <a:ext cx="3035989" cy="251118"/>
          </a:xfrm>
          <a:prstGeom prst="straightConnector1">
            <a:avLst/>
          </a:prstGeom>
          <a:ln w="38100">
            <a:solidFill>
              <a:schemeClr val="tx1">
                <a:lumMod val="95000"/>
                <a:lumOff val="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a:extLst>
              <a:ext uri="{FF2B5EF4-FFF2-40B4-BE49-F238E27FC236}">
                <a16:creationId xmlns:a16="http://schemas.microsoft.com/office/drawing/2014/main" id="{337549E4-2EB4-6580-0A33-3B8F156827C7}"/>
              </a:ext>
            </a:extLst>
          </p:cNvPr>
          <p:cNvCxnSpPr>
            <a:cxnSpLocks/>
          </p:cNvCxnSpPr>
          <p:nvPr/>
        </p:nvCxnSpPr>
        <p:spPr>
          <a:xfrm flipH="1">
            <a:off x="4574936" y="2500151"/>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39" name="Straight Arrow Connector 38">
            <a:extLst>
              <a:ext uri="{FF2B5EF4-FFF2-40B4-BE49-F238E27FC236}">
                <a16:creationId xmlns:a16="http://schemas.microsoft.com/office/drawing/2014/main" id="{8D22E334-1BBA-017D-B10B-44126AE5A0D9}"/>
              </a:ext>
            </a:extLst>
          </p:cNvPr>
          <p:cNvCxnSpPr>
            <a:cxnSpLocks/>
          </p:cNvCxnSpPr>
          <p:nvPr/>
        </p:nvCxnSpPr>
        <p:spPr>
          <a:xfrm flipH="1">
            <a:off x="9409684" y="2493075"/>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7CFC77-8E41-719E-3695-0A083A1E7161}"/>
                  </a:ext>
                </a:extLst>
              </p:cNvPr>
              <p:cNvSpPr txBox="1"/>
              <p:nvPr/>
            </p:nvSpPr>
            <p:spPr>
              <a:xfrm>
                <a:off x="5810686" y="1255789"/>
                <a:ext cx="981016"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B0F0"/>
                          </a:solidFill>
                          <a:latin typeface="Cambria Math" panose="02040503050406030204" pitchFamily="18" charset="0"/>
                        </a:rPr>
                        <m:t>𝑠𝑖𝑔𝑛𝑒𝑑</m:t>
                      </m:r>
                      <m:r>
                        <a:rPr lang="en-US" sz="1400" b="0" i="1" smtClean="0">
                          <a:solidFill>
                            <a:schemeClr val="accent5">
                              <a:lumMod val="75000"/>
                            </a:schemeClr>
                          </a:solidFill>
                          <a:latin typeface="Cambria Math" panose="02040503050406030204" pitchFamily="18" charset="0"/>
                        </a:rPr>
                        <m:t>(</m:t>
                      </m:r>
                      <m:r>
                        <a:rPr lang="en-US" sz="1400" b="0" i="1" smtClean="0">
                          <a:solidFill>
                            <a:schemeClr val="accent5">
                              <a:lumMod val="75000"/>
                            </a:schemeClr>
                          </a:solidFill>
                          <a:latin typeface="Cambria Math" panose="02040503050406030204" pitchFamily="18" charset="0"/>
                        </a:rPr>
                        <m:t>𝐴</m:t>
                      </m:r>
                      <m:r>
                        <a:rPr lang="en-US" sz="1400" b="0" i="1" smtClean="0">
                          <a:solidFill>
                            <a:schemeClr val="accent5">
                              <a:lumMod val="75000"/>
                            </a:schemeClr>
                          </a:solidFill>
                          <a:latin typeface="Cambria Math" panose="02040503050406030204" pitchFamily="18" charset="0"/>
                        </a:rPr>
                        <m:t>)</m:t>
                      </m:r>
                    </m:oMath>
                  </m:oMathPara>
                </a14:m>
                <a:endParaRPr lang="he-IL" sz="1400" dirty="0">
                  <a:solidFill>
                    <a:schemeClr val="accent5">
                      <a:lumMod val="75000"/>
                    </a:schemeClr>
                  </a:solidFill>
                  <a:latin typeface="David "/>
                </a:endParaRPr>
              </a:p>
            </p:txBody>
          </p:sp>
        </mc:Choice>
        <mc:Fallback xmlns="">
          <p:sp>
            <p:nvSpPr>
              <p:cNvPr id="40" name="TextBox 39">
                <a:extLst>
                  <a:ext uri="{FF2B5EF4-FFF2-40B4-BE49-F238E27FC236}">
                    <a16:creationId xmlns:a16="http://schemas.microsoft.com/office/drawing/2014/main" id="{637CFC77-8E41-719E-3695-0A083A1E7161}"/>
                  </a:ext>
                </a:extLst>
              </p:cNvPr>
              <p:cNvSpPr txBox="1">
                <a:spLocks noRot="1" noChangeAspect="1" noMove="1" noResize="1" noEditPoints="1" noAdjustHandles="1" noChangeArrowheads="1" noChangeShapeType="1" noTextEdit="1"/>
              </p:cNvSpPr>
              <p:nvPr/>
            </p:nvSpPr>
            <p:spPr>
              <a:xfrm>
                <a:off x="5810686" y="1255789"/>
                <a:ext cx="981016" cy="307777"/>
              </a:xfrm>
              <a:prstGeom prst="rect">
                <a:avLst/>
              </a:prstGeom>
              <a:blipFill>
                <a:blip r:embed="rId14"/>
                <a:stretch>
                  <a:fillRect b="-1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FBC444-4B5C-5418-5A53-2D714E1CB158}"/>
                  </a:ext>
                </a:extLst>
              </p:cNvPr>
              <p:cNvSpPr txBox="1"/>
              <p:nvPr/>
            </p:nvSpPr>
            <p:spPr>
              <a:xfrm>
                <a:off x="7459199" y="1246649"/>
                <a:ext cx="338541"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00B0F0"/>
                          </a:solidFill>
                          <a:latin typeface="Cambria Math" panose="02040503050406030204" pitchFamily="18" charset="0"/>
                        </a:rPr>
                        <m:t>𝑠𝑖𝑔𝑛𝑒𝑑</m:t>
                      </m:r>
                      <m:r>
                        <a:rPr lang="en-US" sz="1400" i="1">
                          <a:solidFill>
                            <a:schemeClr val="accent5">
                              <a:lumMod val="75000"/>
                            </a:schemeClr>
                          </a:solidFill>
                          <a:latin typeface="Cambria Math" panose="02040503050406030204" pitchFamily="18" charset="0"/>
                        </a:rPr>
                        <m:t>(</m:t>
                      </m:r>
                      <m:r>
                        <a:rPr lang="en-US" sz="1400" i="1">
                          <a:solidFill>
                            <a:schemeClr val="accent5">
                              <a:lumMod val="75000"/>
                            </a:schemeClr>
                          </a:solidFill>
                          <a:latin typeface="Cambria Math" panose="02040503050406030204" pitchFamily="18" charset="0"/>
                        </a:rPr>
                        <m:t>𝐵</m:t>
                      </m:r>
                      <m:r>
                        <a:rPr lang="en-US" sz="1400" b="0" i="1" smtClean="0">
                          <a:solidFill>
                            <a:schemeClr val="accent5">
                              <a:lumMod val="75000"/>
                            </a:schemeClr>
                          </a:solidFill>
                          <a:latin typeface="Cambria Math" panose="02040503050406030204" pitchFamily="18" charset="0"/>
                        </a:rPr>
                        <m:t>)</m:t>
                      </m:r>
                    </m:oMath>
                  </m:oMathPara>
                </a14:m>
                <a:endParaRPr lang="he-IL" sz="1400" dirty="0">
                  <a:solidFill>
                    <a:schemeClr val="accent5">
                      <a:lumMod val="75000"/>
                    </a:schemeClr>
                  </a:solidFill>
                  <a:latin typeface="David "/>
                </a:endParaRPr>
              </a:p>
            </p:txBody>
          </p:sp>
        </mc:Choice>
        <mc:Fallback xmlns="">
          <p:sp>
            <p:nvSpPr>
              <p:cNvPr id="41" name="TextBox 40">
                <a:extLst>
                  <a:ext uri="{FF2B5EF4-FFF2-40B4-BE49-F238E27FC236}">
                    <a16:creationId xmlns:a16="http://schemas.microsoft.com/office/drawing/2014/main" id="{4EFBC444-4B5C-5418-5A53-2D714E1CB158}"/>
                  </a:ext>
                </a:extLst>
              </p:cNvPr>
              <p:cNvSpPr txBox="1">
                <a:spLocks noRot="1" noChangeAspect="1" noMove="1" noResize="1" noEditPoints="1" noAdjustHandles="1" noChangeArrowheads="1" noChangeShapeType="1" noTextEdit="1"/>
              </p:cNvSpPr>
              <p:nvPr/>
            </p:nvSpPr>
            <p:spPr>
              <a:xfrm>
                <a:off x="7459199" y="1246649"/>
                <a:ext cx="338541" cy="307777"/>
              </a:xfrm>
              <a:prstGeom prst="rect">
                <a:avLst/>
              </a:prstGeom>
              <a:blipFill>
                <a:blip r:embed="rId15"/>
                <a:stretch>
                  <a:fillRect r="-194545" b="-1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90CDBF1-5C34-6C09-26B8-424BC3F6891B}"/>
                  </a:ext>
                </a:extLst>
              </p:cNvPr>
              <p:cNvSpPr txBox="1"/>
              <p:nvPr/>
            </p:nvSpPr>
            <p:spPr>
              <a:xfrm>
                <a:off x="3770537" y="2708337"/>
                <a:ext cx="2014079" cy="307777"/>
              </a:xfrm>
              <a:prstGeom prst="rect">
                <a:avLst/>
              </a:prstGeom>
              <a:noFill/>
            </p:spPr>
            <p:txBody>
              <a:bodyPr wrap="square" rtlCol="1">
                <a:spAutoFit/>
              </a:bodyPr>
              <a:lstStyle/>
              <a:p>
                <a:r>
                  <a:rPr lang="en-US" sz="1400" dirty="0">
                    <a:solidFill>
                      <a:schemeClr val="accent5">
                        <a:lumMod val="75000"/>
                      </a:schemeClr>
                    </a:solidFill>
                    <a:latin typeface="David "/>
                  </a:rPr>
                  <a:t>Derive shared key </a:t>
                </a:r>
                <a14:m>
                  <m:oMath xmlns:m="http://schemas.openxmlformats.org/officeDocument/2006/math">
                    <m:r>
                      <a:rPr lang="en-US" sz="1400" i="1">
                        <a:solidFill>
                          <a:schemeClr val="accent5">
                            <a:lumMod val="75000"/>
                          </a:schemeClr>
                        </a:solidFill>
                        <a:latin typeface="Cambria Math" panose="02040503050406030204" pitchFamily="18" charset="0"/>
                      </a:rPr>
                      <m:t>𝑘</m:t>
                    </m:r>
                  </m:oMath>
                </a14:m>
                <a:endParaRPr lang="he-IL" sz="1400" dirty="0">
                  <a:solidFill>
                    <a:schemeClr val="accent5">
                      <a:lumMod val="75000"/>
                    </a:schemeClr>
                  </a:solidFill>
                  <a:latin typeface="David "/>
                </a:endParaRPr>
              </a:p>
            </p:txBody>
          </p:sp>
        </mc:Choice>
        <mc:Fallback xmlns="">
          <p:sp>
            <p:nvSpPr>
              <p:cNvPr id="42" name="TextBox 41">
                <a:extLst>
                  <a:ext uri="{FF2B5EF4-FFF2-40B4-BE49-F238E27FC236}">
                    <a16:creationId xmlns:a16="http://schemas.microsoft.com/office/drawing/2014/main" id="{990CDBF1-5C34-6C09-26B8-424BC3F6891B}"/>
                  </a:ext>
                </a:extLst>
              </p:cNvPr>
              <p:cNvSpPr txBox="1">
                <a:spLocks noRot="1" noChangeAspect="1" noMove="1" noResize="1" noEditPoints="1" noAdjustHandles="1" noChangeArrowheads="1" noChangeShapeType="1" noTextEdit="1"/>
              </p:cNvSpPr>
              <p:nvPr/>
            </p:nvSpPr>
            <p:spPr>
              <a:xfrm>
                <a:off x="3770537" y="2708337"/>
                <a:ext cx="2014079" cy="307777"/>
              </a:xfrm>
              <a:prstGeom prst="rect">
                <a:avLst/>
              </a:prstGeom>
              <a:blipFill>
                <a:blip r:embed="rId16"/>
                <a:stretch>
                  <a:fillRect l="-909"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DEEDA17-AEC3-B7BC-25FA-E5891F6C0C99}"/>
                  </a:ext>
                </a:extLst>
              </p:cNvPr>
              <p:cNvSpPr txBox="1"/>
              <p:nvPr/>
            </p:nvSpPr>
            <p:spPr>
              <a:xfrm>
                <a:off x="8622060" y="2707592"/>
                <a:ext cx="2014079" cy="307777"/>
              </a:xfrm>
              <a:prstGeom prst="rect">
                <a:avLst/>
              </a:prstGeom>
              <a:noFill/>
            </p:spPr>
            <p:txBody>
              <a:bodyPr wrap="square" rtlCol="1">
                <a:spAutoFit/>
              </a:bodyPr>
              <a:lstStyle/>
              <a:p>
                <a:r>
                  <a:rPr lang="en-US" sz="1400" dirty="0">
                    <a:solidFill>
                      <a:schemeClr val="accent5">
                        <a:lumMod val="75000"/>
                      </a:schemeClr>
                    </a:solidFill>
                    <a:latin typeface="David "/>
                  </a:rPr>
                  <a:t>Derive shared key </a:t>
                </a:r>
                <a14:m>
                  <m:oMath xmlns:m="http://schemas.openxmlformats.org/officeDocument/2006/math">
                    <m:r>
                      <a:rPr lang="en-US" sz="1400" b="0" i="1" smtClean="0">
                        <a:solidFill>
                          <a:schemeClr val="accent5">
                            <a:lumMod val="75000"/>
                          </a:schemeClr>
                        </a:solidFill>
                        <a:latin typeface="Cambria Math" panose="02040503050406030204" pitchFamily="18" charset="0"/>
                      </a:rPr>
                      <m:t>𝑘</m:t>
                    </m:r>
                  </m:oMath>
                </a14:m>
                <a:endParaRPr lang="he-IL" sz="1400" dirty="0">
                  <a:solidFill>
                    <a:schemeClr val="accent5">
                      <a:lumMod val="75000"/>
                    </a:schemeClr>
                  </a:solidFill>
                  <a:latin typeface="David "/>
                </a:endParaRPr>
              </a:p>
            </p:txBody>
          </p:sp>
        </mc:Choice>
        <mc:Fallback xmlns="">
          <p:sp>
            <p:nvSpPr>
              <p:cNvPr id="43" name="TextBox 42">
                <a:extLst>
                  <a:ext uri="{FF2B5EF4-FFF2-40B4-BE49-F238E27FC236}">
                    <a16:creationId xmlns:a16="http://schemas.microsoft.com/office/drawing/2014/main" id="{BDEEDA17-AEC3-B7BC-25FA-E5891F6C0C99}"/>
                  </a:ext>
                </a:extLst>
              </p:cNvPr>
              <p:cNvSpPr txBox="1">
                <a:spLocks noRot="1" noChangeAspect="1" noMove="1" noResize="1" noEditPoints="1" noAdjustHandles="1" noChangeArrowheads="1" noChangeShapeType="1" noTextEdit="1"/>
              </p:cNvSpPr>
              <p:nvPr/>
            </p:nvSpPr>
            <p:spPr>
              <a:xfrm>
                <a:off x="8622060" y="2707592"/>
                <a:ext cx="2014079" cy="307777"/>
              </a:xfrm>
              <a:prstGeom prst="rect">
                <a:avLst/>
              </a:prstGeom>
              <a:blipFill>
                <a:blip r:embed="rId17"/>
                <a:stretch>
                  <a:fillRect l="-906" t="-1961" b="-215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EB374E9-898B-F166-DB4E-D8DD1077E6C3}"/>
                  </a:ext>
                </a:extLst>
              </p:cNvPr>
              <p:cNvSpPr txBox="1"/>
              <p:nvPr/>
            </p:nvSpPr>
            <p:spPr>
              <a:xfrm>
                <a:off x="6533329" y="2248589"/>
                <a:ext cx="864019"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lumMod val="75000"/>
                                </a:schemeClr>
                              </a:solidFill>
                              <a:latin typeface="Cambria Math" panose="02040503050406030204" pitchFamily="18" charset="0"/>
                            </a:rPr>
                          </m:ctrlPr>
                        </m:sSubPr>
                        <m:e>
                          <m:r>
                            <a:rPr lang="en-US" sz="1400" b="0" i="1" smtClean="0">
                              <a:solidFill>
                                <a:schemeClr val="accent5">
                                  <a:lumMod val="75000"/>
                                </a:schemeClr>
                              </a:solidFill>
                              <a:latin typeface="Cambria Math" panose="02040503050406030204" pitchFamily="18" charset="0"/>
                            </a:rPr>
                            <m:t>𝑆</m:t>
                          </m:r>
                        </m:e>
                        <m:sub>
                          <m:r>
                            <a:rPr lang="en-US" sz="1400" b="0" i="1" smtClean="0">
                              <a:solidFill>
                                <a:schemeClr val="accent5">
                                  <a:lumMod val="75000"/>
                                </a:schemeClr>
                              </a:solidFill>
                              <a:latin typeface="Cambria Math" panose="02040503050406030204" pitchFamily="18" charset="0"/>
                            </a:rPr>
                            <m:t>𝑎</m:t>
                          </m:r>
                        </m:sub>
                      </m:sSub>
                      <m:r>
                        <a:rPr lang="en-US" sz="1400" b="0" i="1" smtClean="0">
                          <a:solidFill>
                            <a:schemeClr val="accent5">
                              <a:lumMod val="75000"/>
                            </a:schemeClr>
                          </a:solidFill>
                          <a:latin typeface="Cambria Math" panose="02040503050406030204" pitchFamily="18" charset="0"/>
                        </a:rPr>
                        <m:t>=</m:t>
                      </m:r>
                      <m:sSub>
                        <m:sSubPr>
                          <m:ctrlPr>
                            <a:rPr lang="en-US" sz="1400" b="0" i="1" smtClean="0">
                              <a:solidFill>
                                <a:schemeClr val="accent5">
                                  <a:lumMod val="75000"/>
                                </a:schemeClr>
                              </a:solidFill>
                              <a:latin typeface="Cambria Math" panose="02040503050406030204" pitchFamily="18" charset="0"/>
                            </a:rPr>
                          </m:ctrlPr>
                        </m:sSubPr>
                        <m:e>
                          <m:r>
                            <a:rPr lang="en-US" sz="1400" b="0" i="1" smtClean="0">
                              <a:solidFill>
                                <a:schemeClr val="accent5">
                                  <a:lumMod val="75000"/>
                                </a:schemeClr>
                              </a:solidFill>
                              <a:latin typeface="Cambria Math" panose="02040503050406030204" pitchFamily="18" charset="0"/>
                            </a:rPr>
                            <m:t>𝑆</m:t>
                          </m:r>
                        </m:e>
                        <m:sub>
                          <m:r>
                            <a:rPr lang="en-US" sz="1400" b="0" i="1" smtClean="0">
                              <a:solidFill>
                                <a:schemeClr val="accent5">
                                  <a:lumMod val="75000"/>
                                </a:schemeClr>
                              </a:solidFill>
                              <a:latin typeface="Cambria Math" panose="02040503050406030204" pitchFamily="18" charset="0"/>
                            </a:rPr>
                            <m:t>𝑏</m:t>
                          </m:r>
                        </m:sub>
                      </m:sSub>
                    </m:oMath>
                  </m:oMathPara>
                </a14:m>
                <a:endParaRPr lang="he-IL" sz="1400" dirty="0">
                  <a:solidFill>
                    <a:schemeClr val="accent5">
                      <a:lumMod val="75000"/>
                    </a:schemeClr>
                  </a:solidFill>
                  <a:latin typeface="David "/>
                </a:endParaRPr>
              </a:p>
            </p:txBody>
          </p:sp>
        </mc:Choice>
        <mc:Fallback xmlns="">
          <p:sp>
            <p:nvSpPr>
              <p:cNvPr id="44" name="TextBox 43">
                <a:extLst>
                  <a:ext uri="{FF2B5EF4-FFF2-40B4-BE49-F238E27FC236}">
                    <a16:creationId xmlns:a16="http://schemas.microsoft.com/office/drawing/2014/main" id="{0EB374E9-898B-F166-DB4E-D8DD1077E6C3}"/>
                  </a:ext>
                </a:extLst>
              </p:cNvPr>
              <p:cNvSpPr txBox="1">
                <a:spLocks noRot="1" noChangeAspect="1" noMove="1" noResize="1" noEditPoints="1" noAdjustHandles="1" noChangeArrowheads="1" noChangeShapeType="1" noTextEdit="1"/>
              </p:cNvSpPr>
              <p:nvPr/>
            </p:nvSpPr>
            <p:spPr>
              <a:xfrm>
                <a:off x="6533329" y="2248589"/>
                <a:ext cx="864019" cy="307777"/>
              </a:xfrm>
              <a:prstGeom prst="rect">
                <a:avLst/>
              </a:prstGeom>
              <a:blipFill>
                <a:blip r:embed="rId1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BC25067-6A9C-E9C5-0B75-7046356A860A}"/>
                  </a:ext>
                </a:extLst>
              </p:cNvPr>
              <p:cNvSpPr txBox="1"/>
              <p:nvPr/>
            </p:nvSpPr>
            <p:spPr>
              <a:xfrm>
                <a:off x="6488880" y="2662085"/>
                <a:ext cx="1012040"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accent5">
                              <a:lumMod val="75000"/>
                            </a:schemeClr>
                          </a:solidFill>
                          <a:latin typeface="Cambria Math" panose="02040503050406030204" pitchFamily="18" charset="0"/>
                        </a:rPr>
                        <m:t>=   </m:t>
                      </m:r>
                      <m:r>
                        <a:rPr lang="en-US" sz="1400" b="0" i="1" smtClean="0">
                          <a:solidFill>
                            <a:schemeClr val="accent5">
                              <a:lumMod val="75000"/>
                            </a:schemeClr>
                          </a:solidFill>
                          <a:latin typeface="Cambria Math" panose="02040503050406030204" pitchFamily="18" charset="0"/>
                        </a:rPr>
                        <m:t>𝑘</m:t>
                      </m:r>
                      <m:r>
                        <a:rPr lang="en-US" sz="1400" b="0" i="1" smtClean="0">
                          <a:solidFill>
                            <a:schemeClr val="accent5">
                              <a:lumMod val="75000"/>
                            </a:schemeClr>
                          </a:solidFill>
                          <a:latin typeface="Cambria Math" panose="02040503050406030204" pitchFamily="18" charset="0"/>
                        </a:rPr>
                        <m:t>   =</m:t>
                      </m:r>
                    </m:oMath>
                  </m:oMathPara>
                </a14:m>
                <a:endParaRPr lang="he-IL" sz="1400" dirty="0">
                  <a:solidFill>
                    <a:schemeClr val="accent5">
                      <a:lumMod val="75000"/>
                    </a:schemeClr>
                  </a:solidFill>
                  <a:latin typeface="David "/>
                </a:endParaRPr>
              </a:p>
            </p:txBody>
          </p:sp>
        </mc:Choice>
        <mc:Fallback xmlns="">
          <p:sp>
            <p:nvSpPr>
              <p:cNvPr id="45" name="TextBox 44">
                <a:extLst>
                  <a:ext uri="{FF2B5EF4-FFF2-40B4-BE49-F238E27FC236}">
                    <a16:creationId xmlns:a16="http://schemas.microsoft.com/office/drawing/2014/main" id="{CBC25067-6A9C-E9C5-0B75-7046356A860A}"/>
                  </a:ext>
                </a:extLst>
              </p:cNvPr>
              <p:cNvSpPr txBox="1">
                <a:spLocks noRot="1" noChangeAspect="1" noMove="1" noResize="1" noEditPoints="1" noAdjustHandles="1" noChangeArrowheads="1" noChangeShapeType="1" noTextEdit="1"/>
              </p:cNvSpPr>
              <p:nvPr/>
            </p:nvSpPr>
            <p:spPr>
              <a:xfrm>
                <a:off x="6488880" y="2662085"/>
                <a:ext cx="1012040" cy="307777"/>
              </a:xfrm>
              <a:prstGeom prst="rect">
                <a:avLst/>
              </a:prstGeom>
              <a:blipFill>
                <a:blip r:embed="rId19"/>
                <a:stretch>
                  <a:fillRect/>
                </a:stretch>
              </a:blipFill>
            </p:spPr>
            <p:txBody>
              <a:bodyPr/>
              <a:lstStyle/>
              <a:p>
                <a:r>
                  <a:rPr lang="he-IL">
                    <a:noFill/>
                  </a:rPr>
                  <a:t> </a:t>
                </a:r>
              </a:p>
            </p:txBody>
          </p:sp>
        </mc:Fallback>
      </mc:AlternateContent>
      <p:cxnSp>
        <p:nvCxnSpPr>
          <p:cNvPr id="48" name="Straight Arrow Connector 47">
            <a:extLst>
              <a:ext uri="{FF2B5EF4-FFF2-40B4-BE49-F238E27FC236}">
                <a16:creationId xmlns:a16="http://schemas.microsoft.com/office/drawing/2014/main" id="{7F8642F2-FFCD-08DB-3AAC-280683580367}"/>
              </a:ext>
            </a:extLst>
          </p:cNvPr>
          <p:cNvCxnSpPr>
            <a:cxnSpLocks/>
          </p:cNvCxnSpPr>
          <p:nvPr/>
        </p:nvCxnSpPr>
        <p:spPr>
          <a:xfrm>
            <a:off x="5468569" y="4487574"/>
            <a:ext cx="3034576" cy="168815"/>
          </a:xfrm>
          <a:prstGeom prst="straightConnector1">
            <a:avLst/>
          </a:prstGeom>
          <a:ln w="38100">
            <a:solidFill>
              <a:schemeClr val="tx1">
                <a:lumMod val="95000"/>
                <a:lumOff val="5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50" name="TextBox 49">
            <a:extLst>
              <a:ext uri="{FF2B5EF4-FFF2-40B4-BE49-F238E27FC236}">
                <a16:creationId xmlns:a16="http://schemas.microsoft.com/office/drawing/2014/main" id="{BCB1A64F-ABF5-073A-0262-D16DBFE413E8}"/>
              </a:ext>
            </a:extLst>
          </p:cNvPr>
          <p:cNvSpPr txBox="1"/>
          <p:nvPr/>
        </p:nvSpPr>
        <p:spPr>
          <a:xfrm>
            <a:off x="4054592" y="4065874"/>
            <a:ext cx="1460004" cy="307777"/>
          </a:xfrm>
          <a:prstGeom prst="rect">
            <a:avLst/>
          </a:prstGeom>
          <a:noFill/>
        </p:spPr>
        <p:txBody>
          <a:bodyPr wrap="square" rtlCol="1">
            <a:spAutoFit/>
          </a:bodyPr>
          <a:lstStyle/>
          <a:p>
            <a:r>
              <a:rPr lang="en-US" sz="1400" dirty="0">
                <a:solidFill>
                  <a:schemeClr val="tx2">
                    <a:lumMod val="50000"/>
                    <a:lumOff val="50000"/>
                  </a:schemeClr>
                </a:solidFill>
                <a:latin typeface="David "/>
              </a:rPr>
              <a:t>Sign the msg</a:t>
            </a:r>
            <a:endParaRPr lang="he-IL" sz="1400" dirty="0">
              <a:solidFill>
                <a:schemeClr val="tx2">
                  <a:lumMod val="50000"/>
                  <a:lumOff val="50000"/>
                </a:schemeClr>
              </a:solidFill>
              <a:latin typeface="David "/>
            </a:endParaRPr>
          </a:p>
        </p:txBody>
      </p:sp>
      <p:cxnSp>
        <p:nvCxnSpPr>
          <p:cNvPr id="51" name="Straight Arrow Connector 50">
            <a:extLst>
              <a:ext uri="{FF2B5EF4-FFF2-40B4-BE49-F238E27FC236}">
                <a16:creationId xmlns:a16="http://schemas.microsoft.com/office/drawing/2014/main" id="{9CB2AA98-2358-D30E-D9AA-42A858F99747}"/>
              </a:ext>
            </a:extLst>
          </p:cNvPr>
          <p:cNvCxnSpPr>
            <a:cxnSpLocks/>
          </p:cNvCxnSpPr>
          <p:nvPr/>
        </p:nvCxnSpPr>
        <p:spPr>
          <a:xfrm flipH="1">
            <a:off x="4574936" y="3815406"/>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1B2990B-0770-327F-0043-BD37AC591161}"/>
                  </a:ext>
                </a:extLst>
              </p:cNvPr>
              <p:cNvSpPr txBox="1"/>
              <p:nvPr/>
            </p:nvSpPr>
            <p:spPr>
              <a:xfrm>
                <a:off x="5514505" y="4166851"/>
                <a:ext cx="864019" cy="30777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00B0F0"/>
                          </a:solidFill>
                          <a:latin typeface="Cambria Math" panose="02040503050406030204" pitchFamily="18" charset="0"/>
                        </a:rPr>
                        <m:t>𝑠𝑖𝑔𝑛𝑒𝑑</m:t>
                      </m:r>
                      <m:r>
                        <a:rPr lang="en-US" sz="1400" i="1" smtClean="0">
                          <a:solidFill>
                            <a:srgbClr val="00B050"/>
                          </a:solidFill>
                          <a:latin typeface="Cambria Math" panose="02040503050406030204" pitchFamily="18" charset="0"/>
                        </a:rPr>
                        <m:t>(</m:t>
                      </m:r>
                      <m:r>
                        <a:rPr lang="en-US" sz="1400" b="0" i="1" smtClean="0">
                          <a:solidFill>
                            <a:srgbClr val="00B050"/>
                          </a:solidFill>
                          <a:latin typeface="Cambria Math" panose="02040503050406030204" pitchFamily="18" charset="0"/>
                        </a:rPr>
                        <m:t>𝑀</m:t>
                      </m:r>
                      <m:r>
                        <a:rPr lang="en-US" sz="1400" i="1">
                          <a:solidFill>
                            <a:srgbClr val="00B050"/>
                          </a:solidFill>
                          <a:latin typeface="Cambria Math" panose="02040503050406030204" pitchFamily="18" charset="0"/>
                        </a:rPr>
                        <m:t>)</m:t>
                      </m:r>
                    </m:oMath>
                  </m:oMathPara>
                </a14:m>
                <a:endParaRPr lang="he-IL" sz="1400" dirty="0">
                  <a:solidFill>
                    <a:schemeClr val="accent5">
                      <a:lumMod val="75000"/>
                    </a:schemeClr>
                  </a:solidFill>
                  <a:latin typeface="David "/>
                </a:endParaRPr>
              </a:p>
            </p:txBody>
          </p:sp>
        </mc:Choice>
        <mc:Fallback xmlns="">
          <p:sp>
            <p:nvSpPr>
              <p:cNvPr id="53" name="TextBox 52">
                <a:extLst>
                  <a:ext uri="{FF2B5EF4-FFF2-40B4-BE49-F238E27FC236}">
                    <a16:creationId xmlns:a16="http://schemas.microsoft.com/office/drawing/2014/main" id="{71B2990B-0770-327F-0043-BD37AC591161}"/>
                  </a:ext>
                </a:extLst>
              </p:cNvPr>
              <p:cNvSpPr txBox="1">
                <a:spLocks noRot="1" noChangeAspect="1" noMove="1" noResize="1" noEditPoints="1" noAdjustHandles="1" noChangeArrowheads="1" noChangeShapeType="1" noTextEdit="1"/>
              </p:cNvSpPr>
              <p:nvPr/>
            </p:nvSpPr>
            <p:spPr>
              <a:xfrm>
                <a:off x="5514505" y="4166851"/>
                <a:ext cx="864019" cy="307777"/>
              </a:xfrm>
              <a:prstGeom prst="rect">
                <a:avLst/>
              </a:prstGeom>
              <a:blipFill>
                <a:blip r:embed="rId20"/>
                <a:stretch>
                  <a:fillRect r="-18440" b="-1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5E2240E-4A45-4007-C6A7-E28A4D78B96E}"/>
                  </a:ext>
                </a:extLst>
              </p:cNvPr>
              <p:cNvSpPr txBox="1"/>
              <p:nvPr/>
            </p:nvSpPr>
            <p:spPr>
              <a:xfrm>
                <a:off x="8594948" y="4820440"/>
                <a:ext cx="2743116" cy="307777"/>
              </a:xfrm>
              <a:prstGeom prst="rect">
                <a:avLst/>
              </a:prstGeom>
              <a:noFill/>
            </p:spPr>
            <p:txBody>
              <a:bodyPr wrap="square" rtlCol="1">
                <a:spAutoFit/>
              </a:bodyPr>
              <a:lstStyle/>
              <a:p>
                <a:r>
                  <a:rPr lang="en-US" sz="1400" dirty="0">
                    <a:solidFill>
                      <a:schemeClr val="accent6">
                        <a:lumMod val="75000"/>
                      </a:schemeClr>
                    </a:solidFill>
                    <a:latin typeface="David "/>
                  </a:rPr>
                  <a:t>Decrypt the msg using SM4 with </a:t>
                </a:r>
                <a14:m>
                  <m:oMath xmlns:m="http://schemas.openxmlformats.org/officeDocument/2006/math">
                    <m:r>
                      <a:rPr lang="en-US" sz="1400" b="0" i="1" smtClean="0">
                        <a:solidFill>
                          <a:schemeClr val="accent6">
                            <a:lumMod val="75000"/>
                          </a:schemeClr>
                        </a:solidFill>
                        <a:latin typeface="Cambria Math" panose="02040503050406030204" pitchFamily="18" charset="0"/>
                      </a:rPr>
                      <m:t>𝑘</m:t>
                    </m:r>
                  </m:oMath>
                </a14:m>
                <a:endParaRPr lang="he-IL" sz="1400" dirty="0">
                  <a:solidFill>
                    <a:schemeClr val="accent6">
                      <a:lumMod val="75000"/>
                    </a:schemeClr>
                  </a:solidFill>
                  <a:latin typeface="David "/>
                </a:endParaRPr>
              </a:p>
            </p:txBody>
          </p:sp>
        </mc:Choice>
        <mc:Fallback xmlns="">
          <p:sp>
            <p:nvSpPr>
              <p:cNvPr id="55" name="TextBox 54">
                <a:extLst>
                  <a:ext uri="{FF2B5EF4-FFF2-40B4-BE49-F238E27FC236}">
                    <a16:creationId xmlns:a16="http://schemas.microsoft.com/office/drawing/2014/main" id="{25E2240E-4A45-4007-C6A7-E28A4D78B96E}"/>
                  </a:ext>
                </a:extLst>
              </p:cNvPr>
              <p:cNvSpPr txBox="1">
                <a:spLocks noRot="1" noChangeAspect="1" noMove="1" noResize="1" noEditPoints="1" noAdjustHandles="1" noChangeArrowheads="1" noChangeShapeType="1" noTextEdit="1"/>
              </p:cNvSpPr>
              <p:nvPr/>
            </p:nvSpPr>
            <p:spPr>
              <a:xfrm>
                <a:off x="8594948" y="4820440"/>
                <a:ext cx="2743116" cy="307777"/>
              </a:xfrm>
              <a:prstGeom prst="rect">
                <a:avLst/>
              </a:prstGeom>
              <a:blipFill>
                <a:blip r:embed="rId21"/>
                <a:stretch>
                  <a:fillRect l="-667" t="-2000" b="-22000"/>
                </a:stretch>
              </a:blipFill>
            </p:spPr>
            <p:txBody>
              <a:bodyPr/>
              <a:lstStyle/>
              <a:p>
                <a:r>
                  <a:rPr lang="he-IL">
                    <a:noFill/>
                  </a:rPr>
                  <a:t> </a:t>
                </a:r>
              </a:p>
            </p:txBody>
          </p:sp>
        </mc:Fallback>
      </mc:AlternateContent>
      <p:sp>
        <p:nvSpPr>
          <p:cNvPr id="56" name="TextBox 55">
            <a:extLst>
              <a:ext uri="{FF2B5EF4-FFF2-40B4-BE49-F238E27FC236}">
                <a16:creationId xmlns:a16="http://schemas.microsoft.com/office/drawing/2014/main" id="{EAD1E52A-06FE-7FB5-4FF7-935B69721805}"/>
              </a:ext>
            </a:extLst>
          </p:cNvPr>
          <p:cNvSpPr txBox="1"/>
          <p:nvPr/>
        </p:nvSpPr>
        <p:spPr>
          <a:xfrm>
            <a:off x="8627879" y="5368595"/>
            <a:ext cx="2014079" cy="307777"/>
          </a:xfrm>
          <a:prstGeom prst="rect">
            <a:avLst/>
          </a:prstGeom>
          <a:noFill/>
        </p:spPr>
        <p:txBody>
          <a:bodyPr wrap="square" rtlCol="1">
            <a:spAutoFit/>
          </a:bodyPr>
          <a:lstStyle/>
          <a:p>
            <a:r>
              <a:rPr lang="en-US" sz="1400" dirty="0">
                <a:solidFill>
                  <a:schemeClr val="tx2">
                    <a:lumMod val="50000"/>
                    <a:lumOff val="50000"/>
                  </a:schemeClr>
                </a:solidFill>
                <a:latin typeface="David "/>
              </a:rPr>
              <a:t>Verify Alice Identity</a:t>
            </a:r>
            <a:endParaRPr lang="he-IL" sz="1400" dirty="0">
              <a:solidFill>
                <a:schemeClr val="tx2">
                  <a:lumMod val="50000"/>
                  <a:lumOff val="50000"/>
                </a:schemeClr>
              </a:solidFill>
              <a:latin typeface="David "/>
            </a:endParaRPr>
          </a:p>
        </p:txBody>
      </p:sp>
      <p:cxnSp>
        <p:nvCxnSpPr>
          <p:cNvPr id="57" name="Straight Arrow Connector 56">
            <a:extLst>
              <a:ext uri="{FF2B5EF4-FFF2-40B4-BE49-F238E27FC236}">
                <a16:creationId xmlns:a16="http://schemas.microsoft.com/office/drawing/2014/main" id="{228C95B2-305E-B89F-739C-04858F0D29C7}"/>
              </a:ext>
            </a:extLst>
          </p:cNvPr>
          <p:cNvCxnSpPr>
            <a:cxnSpLocks/>
          </p:cNvCxnSpPr>
          <p:nvPr/>
        </p:nvCxnSpPr>
        <p:spPr>
          <a:xfrm flipH="1">
            <a:off x="9236432" y="5115769"/>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58" name="TextBox 57">
            <a:extLst>
              <a:ext uri="{FF2B5EF4-FFF2-40B4-BE49-F238E27FC236}">
                <a16:creationId xmlns:a16="http://schemas.microsoft.com/office/drawing/2014/main" id="{1A7963CC-3398-0B02-2856-DEBF2B01318A}"/>
              </a:ext>
            </a:extLst>
          </p:cNvPr>
          <p:cNvSpPr txBox="1"/>
          <p:nvPr/>
        </p:nvSpPr>
        <p:spPr>
          <a:xfrm>
            <a:off x="8586677" y="5907949"/>
            <a:ext cx="2300858" cy="307777"/>
          </a:xfrm>
          <a:prstGeom prst="rect">
            <a:avLst/>
          </a:prstGeom>
          <a:noFill/>
        </p:spPr>
        <p:txBody>
          <a:bodyPr wrap="square" rtlCol="1">
            <a:spAutoFit/>
          </a:bodyPr>
          <a:lstStyle/>
          <a:p>
            <a:r>
              <a:rPr lang="en-US" sz="1400" dirty="0">
                <a:solidFill>
                  <a:srgbClr val="C00000"/>
                </a:solidFill>
                <a:latin typeface="David "/>
              </a:rPr>
              <a:t>Party with Alice Credit Card</a:t>
            </a:r>
            <a:endParaRPr lang="he-IL" sz="1400" dirty="0">
              <a:solidFill>
                <a:srgbClr val="C00000"/>
              </a:solidFill>
              <a:latin typeface="David "/>
            </a:endParaRPr>
          </a:p>
        </p:txBody>
      </p:sp>
      <p:cxnSp>
        <p:nvCxnSpPr>
          <p:cNvPr id="59" name="Straight Arrow Connector 58">
            <a:extLst>
              <a:ext uri="{FF2B5EF4-FFF2-40B4-BE49-F238E27FC236}">
                <a16:creationId xmlns:a16="http://schemas.microsoft.com/office/drawing/2014/main" id="{832F5DE1-92CA-8930-075E-DB77B36EBD9F}"/>
              </a:ext>
            </a:extLst>
          </p:cNvPr>
          <p:cNvCxnSpPr>
            <a:cxnSpLocks/>
          </p:cNvCxnSpPr>
          <p:nvPr/>
        </p:nvCxnSpPr>
        <p:spPr>
          <a:xfrm flipH="1">
            <a:off x="9237333" y="5659523"/>
            <a:ext cx="3666" cy="275320"/>
          </a:xfrm>
          <a:prstGeom prst="straightConnector1">
            <a:avLst/>
          </a:prstGeom>
          <a:ln w="38100">
            <a:solidFill>
              <a:srgbClr val="C00000"/>
            </a:solidFill>
            <a:tailEnd type="triangle"/>
          </a:ln>
        </p:spPr>
        <p:style>
          <a:lnRef idx="2">
            <a:schemeClr val="accent5"/>
          </a:lnRef>
          <a:fillRef idx="0">
            <a:schemeClr val="accent5"/>
          </a:fillRef>
          <a:effectRef idx="1">
            <a:schemeClr val="accent5"/>
          </a:effectRef>
          <a:fontRef idx="minor">
            <a:schemeClr val="tx1"/>
          </a:fontRef>
        </p:style>
      </p:cxnSp>
      <p:sp>
        <p:nvSpPr>
          <p:cNvPr id="61" name="TextBox 60">
            <a:extLst>
              <a:ext uri="{FF2B5EF4-FFF2-40B4-BE49-F238E27FC236}">
                <a16:creationId xmlns:a16="http://schemas.microsoft.com/office/drawing/2014/main" id="{3ED5EFCB-848C-CCB6-48E4-919AA660E5E1}"/>
              </a:ext>
            </a:extLst>
          </p:cNvPr>
          <p:cNvSpPr txBox="1"/>
          <p:nvPr/>
        </p:nvSpPr>
        <p:spPr>
          <a:xfrm>
            <a:off x="-90537" y="100360"/>
            <a:ext cx="3480950" cy="872559"/>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800" kern="1200" dirty="0">
                <a:solidFill>
                  <a:schemeClr val="accent1">
                    <a:lumMod val="75000"/>
                  </a:schemeClr>
                </a:solidFill>
                <a:latin typeface="David" panose="020E0502060401010101" pitchFamily="34" charset="-79"/>
                <a:ea typeface="+mj-ea"/>
                <a:cs typeface="David" panose="020E0502060401010101" pitchFamily="34" charset="-79"/>
              </a:rPr>
              <a:t>Gen</a:t>
            </a:r>
            <a:r>
              <a:rPr lang="en-US" sz="4800" dirty="0">
                <a:solidFill>
                  <a:schemeClr val="accent1">
                    <a:lumMod val="75000"/>
                  </a:schemeClr>
                </a:solidFill>
                <a:latin typeface="David" panose="020E0502060401010101" pitchFamily="34" charset="-79"/>
                <a:ea typeface="+mj-ea"/>
                <a:cs typeface="David" panose="020E0502060401010101" pitchFamily="34" charset="-79"/>
              </a:rPr>
              <a:t>eral flow</a:t>
            </a:r>
            <a:endParaRPr lang="en-US" sz="4800" kern="1200" dirty="0">
              <a:solidFill>
                <a:schemeClr val="accent1">
                  <a:lumMod val="75000"/>
                </a:schemeClr>
              </a:solidFill>
              <a:latin typeface="David" panose="020E0502060401010101" pitchFamily="34" charset="-79"/>
              <a:ea typeface="+mj-ea"/>
              <a:cs typeface="David" panose="020E0502060401010101" pitchFamily="34" charset="-79"/>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2F71A8-D609-9E35-A875-33591861E86C}"/>
                  </a:ext>
                </a:extLst>
              </p:cNvPr>
              <p:cNvSpPr txBox="1"/>
              <p:nvPr/>
            </p:nvSpPr>
            <p:spPr>
              <a:xfrm>
                <a:off x="3004476" y="3448885"/>
                <a:ext cx="2431605" cy="307777"/>
              </a:xfrm>
              <a:prstGeom prst="rect">
                <a:avLst/>
              </a:prstGeom>
              <a:noFill/>
            </p:spPr>
            <p:txBody>
              <a:bodyPr wrap="square" rtlCol="1">
                <a:spAutoFit/>
              </a:bodyPr>
              <a:lstStyle/>
              <a:p>
                <a:r>
                  <a:rPr lang="en-US" sz="1400" dirty="0">
                    <a:solidFill>
                      <a:schemeClr val="accent6">
                        <a:lumMod val="75000"/>
                      </a:schemeClr>
                    </a:solidFill>
                    <a:latin typeface="David "/>
                  </a:rPr>
                  <a:t>Encrypt msg using SM4 with </a:t>
                </a:r>
                <a14:m>
                  <m:oMath xmlns:m="http://schemas.openxmlformats.org/officeDocument/2006/math">
                    <m:r>
                      <a:rPr lang="en-US" sz="1400" b="0" i="1" smtClean="0">
                        <a:solidFill>
                          <a:schemeClr val="accent6">
                            <a:lumMod val="75000"/>
                          </a:schemeClr>
                        </a:solidFill>
                        <a:latin typeface="Cambria Math" panose="02040503050406030204" pitchFamily="18" charset="0"/>
                      </a:rPr>
                      <m:t>𝑘</m:t>
                    </m:r>
                  </m:oMath>
                </a14:m>
                <a:endParaRPr lang="he-IL" sz="1400" dirty="0">
                  <a:solidFill>
                    <a:schemeClr val="accent6">
                      <a:lumMod val="75000"/>
                    </a:schemeClr>
                  </a:solidFill>
                  <a:latin typeface="David "/>
                </a:endParaRPr>
              </a:p>
            </p:txBody>
          </p:sp>
        </mc:Choice>
        <mc:Fallback xmlns="">
          <p:sp>
            <p:nvSpPr>
              <p:cNvPr id="62" name="TextBox 61">
                <a:extLst>
                  <a:ext uri="{FF2B5EF4-FFF2-40B4-BE49-F238E27FC236}">
                    <a16:creationId xmlns:a16="http://schemas.microsoft.com/office/drawing/2014/main" id="{702F71A8-D609-9E35-A875-33591861E86C}"/>
                  </a:ext>
                </a:extLst>
              </p:cNvPr>
              <p:cNvSpPr txBox="1">
                <a:spLocks noRot="1" noChangeAspect="1" noMove="1" noResize="1" noEditPoints="1" noAdjustHandles="1" noChangeArrowheads="1" noChangeShapeType="1" noTextEdit="1"/>
              </p:cNvSpPr>
              <p:nvPr/>
            </p:nvSpPr>
            <p:spPr>
              <a:xfrm>
                <a:off x="3004476" y="3448885"/>
                <a:ext cx="2431605" cy="307777"/>
              </a:xfrm>
              <a:prstGeom prst="rect">
                <a:avLst/>
              </a:prstGeom>
              <a:blipFill>
                <a:blip r:embed="rId22"/>
                <a:stretch>
                  <a:fillRect l="-752" t="-2000" b="-22000"/>
                </a:stretch>
              </a:blipFill>
            </p:spPr>
            <p:txBody>
              <a:bodyPr/>
              <a:lstStyle/>
              <a:p>
                <a:r>
                  <a:rPr lang="he-IL">
                    <a:noFill/>
                  </a:rPr>
                  <a:t> </a:t>
                </a:r>
              </a:p>
            </p:txBody>
          </p:sp>
        </mc:Fallback>
      </mc:AlternateContent>
      <p:cxnSp>
        <p:nvCxnSpPr>
          <p:cNvPr id="63" name="Straight Arrow Connector 62">
            <a:extLst>
              <a:ext uri="{FF2B5EF4-FFF2-40B4-BE49-F238E27FC236}">
                <a16:creationId xmlns:a16="http://schemas.microsoft.com/office/drawing/2014/main" id="{AB1F4CD9-AC99-F100-30AA-51D3FFDF44F9}"/>
              </a:ext>
            </a:extLst>
          </p:cNvPr>
          <p:cNvCxnSpPr>
            <a:cxnSpLocks/>
          </p:cNvCxnSpPr>
          <p:nvPr/>
        </p:nvCxnSpPr>
        <p:spPr>
          <a:xfrm flipH="1">
            <a:off x="4580227" y="3192420"/>
            <a:ext cx="3666" cy="275320"/>
          </a:xfrm>
          <a:prstGeom prst="straightConnector1">
            <a:avLst/>
          </a:prstGeom>
          <a:ln w="38100">
            <a:solidFill>
              <a:schemeClr val="accent6">
                <a:lumMod val="75000"/>
              </a:schemeClr>
            </a:solidFill>
            <a:tailEnd type="triangle"/>
          </a:ln>
        </p:spPr>
        <p:style>
          <a:lnRef idx="2">
            <a:schemeClr val="accent5"/>
          </a:lnRef>
          <a:fillRef idx="0">
            <a:schemeClr val="accent5"/>
          </a:fillRef>
          <a:effectRef idx="1">
            <a:schemeClr val="accent5"/>
          </a:effectRef>
          <a:fontRef idx="minor">
            <a:schemeClr val="tx1"/>
          </a:fontRef>
        </p:style>
      </p:cxnSp>
      <p:pic>
        <p:nvPicPr>
          <p:cNvPr id="70" name="Graphic 69" descr="Credit card with solid fill">
            <a:extLst>
              <a:ext uri="{FF2B5EF4-FFF2-40B4-BE49-F238E27FC236}">
                <a16:creationId xmlns:a16="http://schemas.microsoft.com/office/drawing/2014/main" id="{2F3D741F-5E51-7E12-A66F-4A79EFEE2D3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944650" y="5907949"/>
            <a:ext cx="307777" cy="307777"/>
          </a:xfrm>
          <a:prstGeom prst="rect">
            <a:avLst/>
          </a:prstGeom>
        </p:spPr>
      </p:pic>
      <p:pic>
        <p:nvPicPr>
          <p:cNvPr id="71" name="Graphic 70" descr="Credit card with solid fill">
            <a:extLst>
              <a:ext uri="{FF2B5EF4-FFF2-40B4-BE49-F238E27FC236}">
                <a16:creationId xmlns:a16="http://schemas.microsoft.com/office/drawing/2014/main" id="{78C4C7C1-9AAA-E7FC-F48D-9648B6CB77C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26815" y="3199820"/>
            <a:ext cx="307777" cy="307777"/>
          </a:xfrm>
          <a:prstGeom prst="rect">
            <a:avLst/>
          </a:prstGeom>
        </p:spPr>
      </p:pic>
      <p:sp>
        <p:nvSpPr>
          <p:cNvPr id="2" name="TextBox 1">
            <a:extLst>
              <a:ext uri="{FF2B5EF4-FFF2-40B4-BE49-F238E27FC236}">
                <a16:creationId xmlns:a16="http://schemas.microsoft.com/office/drawing/2014/main" id="{8C6BEE14-F428-57F8-ADE2-E0588F37D4B8}"/>
              </a:ext>
            </a:extLst>
          </p:cNvPr>
          <p:cNvSpPr txBox="1"/>
          <p:nvPr/>
        </p:nvSpPr>
        <p:spPr>
          <a:xfrm>
            <a:off x="4040235" y="1231531"/>
            <a:ext cx="1347131" cy="307777"/>
          </a:xfrm>
          <a:prstGeom prst="rect">
            <a:avLst/>
          </a:prstGeom>
          <a:noFill/>
        </p:spPr>
        <p:txBody>
          <a:bodyPr wrap="square" rtlCol="1">
            <a:spAutoFit/>
          </a:bodyPr>
          <a:lstStyle/>
          <a:p>
            <a:r>
              <a:rPr lang="en-US" sz="1400" dirty="0">
                <a:solidFill>
                  <a:schemeClr val="tx2">
                    <a:lumMod val="50000"/>
                    <a:lumOff val="50000"/>
                  </a:schemeClr>
                </a:solidFill>
                <a:latin typeface="David "/>
              </a:rPr>
              <a:t>Sign the msg</a:t>
            </a:r>
            <a:endParaRPr lang="he-IL" sz="1400" dirty="0">
              <a:solidFill>
                <a:schemeClr val="tx2">
                  <a:lumMod val="50000"/>
                  <a:lumOff val="50000"/>
                </a:schemeClr>
              </a:solidFill>
              <a:latin typeface="David "/>
            </a:endParaRPr>
          </a:p>
        </p:txBody>
      </p:sp>
      <p:cxnSp>
        <p:nvCxnSpPr>
          <p:cNvPr id="3" name="Straight Arrow Connector 2">
            <a:extLst>
              <a:ext uri="{FF2B5EF4-FFF2-40B4-BE49-F238E27FC236}">
                <a16:creationId xmlns:a16="http://schemas.microsoft.com/office/drawing/2014/main" id="{7CABD642-92F4-D2D7-6794-3641A6560BE1}"/>
              </a:ext>
            </a:extLst>
          </p:cNvPr>
          <p:cNvCxnSpPr>
            <a:cxnSpLocks/>
          </p:cNvCxnSpPr>
          <p:nvPr/>
        </p:nvCxnSpPr>
        <p:spPr>
          <a:xfrm flipH="1">
            <a:off x="4561516" y="989144"/>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8" name="Straight Arrow Connector 7">
            <a:extLst>
              <a:ext uri="{FF2B5EF4-FFF2-40B4-BE49-F238E27FC236}">
                <a16:creationId xmlns:a16="http://schemas.microsoft.com/office/drawing/2014/main" id="{873E5491-6A08-BAD9-36E3-B5618EF6ED62}"/>
              </a:ext>
            </a:extLst>
          </p:cNvPr>
          <p:cNvCxnSpPr>
            <a:cxnSpLocks/>
          </p:cNvCxnSpPr>
          <p:nvPr/>
        </p:nvCxnSpPr>
        <p:spPr>
          <a:xfrm flipH="1">
            <a:off x="9415580" y="1005459"/>
            <a:ext cx="3666" cy="275320"/>
          </a:xfrm>
          <a:prstGeom prst="straightConnector1">
            <a:avLst/>
          </a:prstGeom>
          <a:ln w="38100">
            <a:solidFill>
              <a:schemeClr val="tx2">
                <a:lumMod val="50000"/>
                <a:lumOff val="5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10" name="TextBox 9">
            <a:extLst>
              <a:ext uri="{FF2B5EF4-FFF2-40B4-BE49-F238E27FC236}">
                <a16:creationId xmlns:a16="http://schemas.microsoft.com/office/drawing/2014/main" id="{C68A4D95-429D-E7A7-CD98-BC3BDAB9C1AC}"/>
              </a:ext>
            </a:extLst>
          </p:cNvPr>
          <p:cNvSpPr txBox="1"/>
          <p:nvPr/>
        </p:nvSpPr>
        <p:spPr>
          <a:xfrm>
            <a:off x="8843109" y="1217722"/>
            <a:ext cx="1347131" cy="307777"/>
          </a:xfrm>
          <a:prstGeom prst="rect">
            <a:avLst/>
          </a:prstGeom>
          <a:noFill/>
        </p:spPr>
        <p:txBody>
          <a:bodyPr wrap="square" rtlCol="1">
            <a:spAutoFit/>
          </a:bodyPr>
          <a:lstStyle/>
          <a:p>
            <a:r>
              <a:rPr lang="en-US" sz="1400" dirty="0">
                <a:solidFill>
                  <a:schemeClr val="tx2">
                    <a:lumMod val="50000"/>
                    <a:lumOff val="50000"/>
                  </a:schemeClr>
                </a:solidFill>
                <a:latin typeface="David "/>
              </a:rPr>
              <a:t>Sign the msg</a:t>
            </a:r>
            <a:endParaRPr lang="he-IL" sz="1400" dirty="0">
              <a:solidFill>
                <a:schemeClr val="tx2">
                  <a:lumMod val="50000"/>
                  <a:lumOff val="50000"/>
                </a:schemeClr>
              </a:solidFill>
              <a:latin typeface="David "/>
            </a:endParaRPr>
          </a:p>
        </p:txBody>
      </p:sp>
      <p:sp>
        <p:nvSpPr>
          <p:cNvPr id="23" name="TextBox 22">
            <a:extLst>
              <a:ext uri="{FF2B5EF4-FFF2-40B4-BE49-F238E27FC236}">
                <a16:creationId xmlns:a16="http://schemas.microsoft.com/office/drawing/2014/main" id="{C1CCB935-63CE-2BA9-4E4A-5DDBD41337D4}"/>
              </a:ext>
            </a:extLst>
          </p:cNvPr>
          <p:cNvSpPr txBox="1"/>
          <p:nvPr/>
        </p:nvSpPr>
        <p:spPr>
          <a:xfrm>
            <a:off x="8507140" y="1584847"/>
            <a:ext cx="2105872" cy="307777"/>
          </a:xfrm>
          <a:prstGeom prst="rect">
            <a:avLst/>
          </a:prstGeom>
          <a:noFill/>
        </p:spPr>
        <p:txBody>
          <a:bodyPr wrap="square" rtlCol="1">
            <a:spAutoFit/>
          </a:bodyPr>
          <a:lstStyle/>
          <a:p>
            <a:r>
              <a:rPr lang="en-US" sz="1400" dirty="0">
                <a:solidFill>
                  <a:schemeClr val="tx2">
                    <a:lumMod val="50000"/>
                    <a:lumOff val="50000"/>
                  </a:schemeClr>
                </a:solidFill>
                <a:latin typeface="David "/>
              </a:rPr>
              <a:t>Verify Alice Identity</a:t>
            </a:r>
            <a:endParaRPr lang="he-IL" sz="1400" dirty="0">
              <a:solidFill>
                <a:schemeClr val="tx2">
                  <a:lumMod val="50000"/>
                  <a:lumOff val="50000"/>
                </a:schemeClr>
              </a:solidFill>
              <a:latin typeface="David "/>
            </a:endParaRPr>
          </a:p>
        </p:txBody>
      </p:sp>
      <p:sp>
        <p:nvSpPr>
          <p:cNvPr id="26" name="TextBox 25">
            <a:extLst>
              <a:ext uri="{FF2B5EF4-FFF2-40B4-BE49-F238E27FC236}">
                <a16:creationId xmlns:a16="http://schemas.microsoft.com/office/drawing/2014/main" id="{AE7419BF-D57A-EB3B-61B2-AC69490DCBA0}"/>
              </a:ext>
            </a:extLst>
          </p:cNvPr>
          <p:cNvSpPr txBox="1"/>
          <p:nvPr/>
        </p:nvSpPr>
        <p:spPr>
          <a:xfrm>
            <a:off x="3703720" y="1607628"/>
            <a:ext cx="1791618" cy="307777"/>
          </a:xfrm>
          <a:prstGeom prst="rect">
            <a:avLst/>
          </a:prstGeom>
          <a:noFill/>
        </p:spPr>
        <p:txBody>
          <a:bodyPr wrap="square" rtlCol="1">
            <a:spAutoFit/>
          </a:bodyPr>
          <a:lstStyle/>
          <a:p>
            <a:r>
              <a:rPr lang="en-US" sz="1400" dirty="0">
                <a:solidFill>
                  <a:schemeClr val="tx2">
                    <a:lumMod val="50000"/>
                    <a:lumOff val="50000"/>
                  </a:schemeClr>
                </a:solidFill>
                <a:latin typeface="David "/>
              </a:rPr>
              <a:t>Verify Bob Identity</a:t>
            </a:r>
            <a:endParaRPr lang="he-IL" sz="1400" dirty="0">
              <a:solidFill>
                <a:schemeClr val="tx2">
                  <a:lumMod val="50000"/>
                  <a:lumOff val="50000"/>
                </a:schemeClr>
              </a:solidFill>
              <a:latin typeface="David "/>
            </a:endParaRPr>
          </a:p>
        </p:txBody>
      </p:sp>
      <p:cxnSp>
        <p:nvCxnSpPr>
          <p:cNvPr id="35" name="Straight Arrow Connector 34">
            <a:extLst>
              <a:ext uri="{FF2B5EF4-FFF2-40B4-BE49-F238E27FC236}">
                <a16:creationId xmlns:a16="http://schemas.microsoft.com/office/drawing/2014/main" id="{02393DCD-B607-BC05-39B4-383312DCE444}"/>
              </a:ext>
            </a:extLst>
          </p:cNvPr>
          <p:cNvCxnSpPr>
            <a:cxnSpLocks/>
          </p:cNvCxnSpPr>
          <p:nvPr/>
        </p:nvCxnSpPr>
        <p:spPr>
          <a:xfrm flipH="1">
            <a:off x="4574936" y="1919680"/>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37" name="Straight Arrow Connector 36">
            <a:extLst>
              <a:ext uri="{FF2B5EF4-FFF2-40B4-BE49-F238E27FC236}">
                <a16:creationId xmlns:a16="http://schemas.microsoft.com/office/drawing/2014/main" id="{FBF3AABB-C369-1AB3-584A-876B84C467BD}"/>
              </a:ext>
            </a:extLst>
          </p:cNvPr>
          <p:cNvCxnSpPr>
            <a:cxnSpLocks/>
          </p:cNvCxnSpPr>
          <p:nvPr/>
        </p:nvCxnSpPr>
        <p:spPr>
          <a:xfrm flipH="1">
            <a:off x="9409684" y="1912604"/>
            <a:ext cx="3666" cy="27532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67" name="מלבן 66">
            <a:extLst>
              <a:ext uri="{FF2B5EF4-FFF2-40B4-BE49-F238E27FC236}">
                <a16:creationId xmlns:a16="http://schemas.microsoft.com/office/drawing/2014/main" id="{B7CA47E8-B8BD-5025-7B3F-C9B58AA19238}"/>
              </a:ext>
            </a:extLst>
          </p:cNvPr>
          <p:cNvSpPr/>
          <p:nvPr/>
        </p:nvSpPr>
        <p:spPr>
          <a:xfrm>
            <a:off x="415240" y="3045645"/>
            <a:ext cx="2097966" cy="22670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ECDH</a:t>
            </a:r>
            <a:endParaRPr lang="he-IL" dirty="0"/>
          </a:p>
        </p:txBody>
      </p:sp>
      <p:sp>
        <p:nvSpPr>
          <p:cNvPr id="68" name="מלבן 67">
            <a:extLst>
              <a:ext uri="{FF2B5EF4-FFF2-40B4-BE49-F238E27FC236}">
                <a16:creationId xmlns:a16="http://schemas.microsoft.com/office/drawing/2014/main" id="{A3C45ADC-59D5-5950-B3D5-67F2F4B03FBD}"/>
              </a:ext>
            </a:extLst>
          </p:cNvPr>
          <p:cNvSpPr/>
          <p:nvPr/>
        </p:nvSpPr>
        <p:spPr>
          <a:xfrm>
            <a:off x="415240" y="3319965"/>
            <a:ext cx="2097966" cy="2267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SM4</a:t>
            </a:r>
            <a:endParaRPr lang="he-IL" dirty="0"/>
          </a:p>
        </p:txBody>
      </p:sp>
      <p:sp>
        <p:nvSpPr>
          <p:cNvPr id="69" name="מלבן 68">
            <a:extLst>
              <a:ext uri="{FF2B5EF4-FFF2-40B4-BE49-F238E27FC236}">
                <a16:creationId xmlns:a16="http://schemas.microsoft.com/office/drawing/2014/main" id="{7BF02FCD-E409-E5C4-E989-4EB07F999BFD}"/>
              </a:ext>
            </a:extLst>
          </p:cNvPr>
          <p:cNvSpPr/>
          <p:nvPr/>
        </p:nvSpPr>
        <p:spPr>
          <a:xfrm>
            <a:off x="415240" y="3617891"/>
            <a:ext cx="2097966" cy="2267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a:t>Schnorr Signature </a:t>
            </a:r>
            <a:endParaRPr lang="he-IL" dirty="0"/>
          </a:p>
        </p:txBody>
      </p:sp>
      <p:sp>
        <p:nvSpPr>
          <p:cNvPr id="72" name="מלבן 71">
            <a:extLst>
              <a:ext uri="{FF2B5EF4-FFF2-40B4-BE49-F238E27FC236}">
                <a16:creationId xmlns:a16="http://schemas.microsoft.com/office/drawing/2014/main" id="{A1A64AC1-F590-B7C7-9063-09F1D9C6529D}"/>
              </a:ext>
            </a:extLst>
          </p:cNvPr>
          <p:cNvSpPr/>
          <p:nvPr/>
        </p:nvSpPr>
        <p:spPr>
          <a:xfrm>
            <a:off x="411278" y="3920453"/>
            <a:ext cx="2097966" cy="2267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Spending</a:t>
            </a:r>
            <a:endParaRPr lang="he-IL" dirty="0"/>
          </a:p>
        </p:txBody>
      </p:sp>
    </p:spTree>
    <p:extLst>
      <p:ext uri="{BB962C8B-B14F-4D97-AF65-F5344CB8AC3E}">
        <p14:creationId xmlns:p14="http://schemas.microsoft.com/office/powerpoint/2010/main" val="175490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23B065-6A55-E763-B44F-0DF9052D235A}"/>
              </a:ext>
            </a:extLst>
          </p:cNvPr>
          <p:cNvSpPr>
            <a:spLocks noGrp="1"/>
          </p:cNvSpPr>
          <p:nvPr>
            <p:ph type="title"/>
          </p:nvPr>
        </p:nvSpPr>
        <p:spPr>
          <a:xfrm>
            <a:off x="736600" y="404438"/>
            <a:ext cx="10515600" cy="1325563"/>
          </a:xfrm>
        </p:spPr>
        <p:txBody>
          <a:bodyPr vert="horz" lIns="91440" tIns="45720" rIns="91440" bIns="45720" rtlCol="0" anchor="t">
            <a:noAutofit/>
          </a:bodyPr>
          <a:lstStyle/>
          <a:p>
            <a:pPr algn="ctr" rtl="0">
              <a:spcAft>
                <a:spcPts val="600"/>
              </a:spcAft>
            </a:pPr>
            <a:r>
              <a:rPr lang="en-US" u="sng" dirty="0">
                <a:solidFill>
                  <a:schemeClr val="accent1">
                    <a:lumMod val="75000"/>
                  </a:schemeClr>
                </a:solidFill>
                <a:latin typeface="David" panose="020E0502060401010101" pitchFamily="34" charset="-79"/>
                <a:cs typeface="David" panose="020E0502060401010101" pitchFamily="34" charset="-79"/>
              </a:rPr>
              <a:t>SM4</a:t>
            </a:r>
            <a:br>
              <a:rPr lang="en-US" u="sng" dirty="0">
                <a:solidFill>
                  <a:schemeClr val="accent1">
                    <a:lumMod val="75000"/>
                  </a:schemeClr>
                </a:solidFill>
                <a:latin typeface="David" panose="020E0502060401010101" pitchFamily="34" charset="-79"/>
                <a:cs typeface="David" panose="020E0502060401010101" pitchFamily="34" charset="-79"/>
              </a:rPr>
            </a:br>
            <a:r>
              <a:rPr lang="en-US" sz="4000" dirty="0">
                <a:solidFill>
                  <a:schemeClr val="accent1">
                    <a:lumMod val="75000"/>
                  </a:schemeClr>
                </a:solidFill>
                <a:latin typeface="David" panose="020E0502060401010101" pitchFamily="34" charset="-79"/>
                <a:cs typeface="David" panose="020E0502060401010101" pitchFamily="34" charset="-79"/>
              </a:rPr>
              <a:t> A Chinese National Standard for Block Cipher</a:t>
            </a:r>
            <a:br>
              <a:rPr lang="en-US" sz="4000" dirty="0">
                <a:solidFill>
                  <a:schemeClr val="accent1">
                    <a:lumMod val="75000"/>
                  </a:schemeClr>
                </a:solidFill>
                <a:latin typeface="David" panose="020E0502060401010101" pitchFamily="34" charset="-79"/>
                <a:cs typeface="David" panose="020E0502060401010101" pitchFamily="34" charset="-79"/>
              </a:rPr>
            </a:br>
            <a:endParaRPr lang="he-IL" sz="4000" dirty="0">
              <a:solidFill>
                <a:schemeClr val="accent1">
                  <a:lumMod val="75000"/>
                </a:schemeClr>
              </a:solidFill>
              <a:latin typeface="David" panose="020E0502060401010101" pitchFamily="34" charset="-79"/>
              <a:cs typeface="David" panose="020E0502060401010101" pitchFamily="34" charset="-79"/>
            </a:endParaRPr>
          </a:p>
        </p:txBody>
      </p:sp>
      <p:pic>
        <p:nvPicPr>
          <p:cNvPr id="7" name="גרפיקה 6">
            <a:extLst>
              <a:ext uri="{FF2B5EF4-FFF2-40B4-BE49-F238E27FC236}">
                <a16:creationId xmlns:a16="http://schemas.microsoft.com/office/drawing/2014/main" id="{EDEB0716-20E6-C8B0-C0DC-0CB5B9A8C9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268" y="4373407"/>
            <a:ext cx="2850589" cy="1900393"/>
          </a:xfrm>
          <a:prstGeom prst="rect">
            <a:avLst/>
          </a:prstGeom>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תמונה 7" descr="תמונה שמכילה מעגל חשמלי, הנדסת חשמל, חשמל, רכיב חשמלי&#10;&#10;התיאור נוצר באופן אוטומטי">
            <a:extLst>
              <a:ext uri="{FF2B5EF4-FFF2-40B4-BE49-F238E27FC236}">
                <a16:creationId xmlns:a16="http://schemas.microsoft.com/office/drawing/2014/main" id="{660259EF-BB18-CAEB-0E8F-A67BC058B7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9532" y="3759200"/>
            <a:ext cx="2933700" cy="2933700"/>
          </a:xfrm>
          <a:prstGeom prst="roundRect">
            <a:avLst>
              <a:gd name="adj" fmla="val 62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0" name="Group 29">
            <a:extLst>
              <a:ext uri="{FF2B5EF4-FFF2-40B4-BE49-F238E27FC236}">
                <a16:creationId xmlns:a16="http://schemas.microsoft.com/office/drawing/2014/main" id="{3E23241C-0AA0-A24C-28D9-DD74725D9C0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31" name="Freeform: Shape 30">
              <a:extLst>
                <a:ext uri="{FF2B5EF4-FFF2-40B4-BE49-F238E27FC236}">
                  <a16:creationId xmlns:a16="http://schemas.microsoft.com/office/drawing/2014/main" id="{1D31E6EF-15CF-DF9D-DD37-AB856D69B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32" name="Freeform: Shape 31">
              <a:extLst>
                <a:ext uri="{FF2B5EF4-FFF2-40B4-BE49-F238E27FC236}">
                  <a16:creationId xmlns:a16="http://schemas.microsoft.com/office/drawing/2014/main" id="{668E3637-225C-36FE-D7C1-F57790CF4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33" name="Freeform: Shape 32">
              <a:extLst>
                <a:ext uri="{FF2B5EF4-FFF2-40B4-BE49-F238E27FC236}">
                  <a16:creationId xmlns:a16="http://schemas.microsoft.com/office/drawing/2014/main" id="{D592E2DC-D51F-DFBF-401D-B2BEFB519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34" name="TextBox 33">
            <a:extLst>
              <a:ext uri="{FF2B5EF4-FFF2-40B4-BE49-F238E27FC236}">
                <a16:creationId xmlns:a16="http://schemas.microsoft.com/office/drawing/2014/main" id="{FF3475E6-F1DD-D1EF-1250-033992BB902E}"/>
              </a:ext>
            </a:extLst>
          </p:cNvPr>
          <p:cNvSpPr txBox="1"/>
          <p:nvPr/>
        </p:nvSpPr>
        <p:spPr>
          <a:xfrm>
            <a:off x="308768" y="1720102"/>
            <a:ext cx="9031271" cy="2262158"/>
          </a:xfrm>
          <a:prstGeom prst="rect">
            <a:avLst/>
          </a:prstGeom>
          <a:noFill/>
        </p:spPr>
        <p:txBody>
          <a:bodyPr wrap="square" rtlCol="1">
            <a:spAutoFit/>
          </a:bodyPr>
          <a:lstStyle/>
          <a:p>
            <a:pPr marL="342900" indent="-342900">
              <a:lnSpc>
                <a:spcPct val="150000"/>
              </a:lnSpc>
              <a:buFont typeface="Courier New" panose="02070309020205020404" pitchFamily="49" charset="0"/>
              <a:buChar char="o"/>
              <a:defRPr/>
            </a:pPr>
            <a:r>
              <a:rPr kumimoji="0" lang="en-US" sz="24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SM4 is a symmetric key block cipher algorithm developed by the Chinese State Cryptography Administration.</a:t>
            </a:r>
          </a:p>
          <a:p>
            <a:pPr marL="342900" indent="-342900">
              <a:lnSpc>
                <a:spcPct val="150000"/>
              </a:lnSpc>
              <a:buFont typeface="Courier New" panose="02070309020205020404" pitchFamily="49" charset="0"/>
              <a:buChar char="o"/>
              <a:defRPr/>
            </a:pPr>
            <a:r>
              <a:rPr kumimoji="0" lang="en-US" sz="24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Developed by the Chinese government.</a:t>
            </a:r>
          </a:p>
          <a:p>
            <a:pPr marL="342900" indent="-342900">
              <a:lnSpc>
                <a:spcPct val="150000"/>
              </a:lnSpc>
              <a:buFont typeface="Courier New" panose="02070309020205020404" pitchFamily="49" charset="0"/>
              <a:buChar char="o"/>
              <a:defRPr/>
            </a:pPr>
            <a:r>
              <a:rPr kumimoji="0" lang="en-US" sz="24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Designed to provide secure communication in wireless networks.</a:t>
            </a:r>
            <a:endParaRPr kumimoji="0" lang="en-US" sz="20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endParaRPr>
          </a:p>
        </p:txBody>
      </p:sp>
    </p:spTree>
    <p:extLst>
      <p:ext uri="{BB962C8B-B14F-4D97-AF65-F5344CB8AC3E}">
        <p14:creationId xmlns:p14="http://schemas.microsoft.com/office/powerpoint/2010/main" val="311070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צילום מסך, שחור, עיצוב&#10;&#10;התיאור נוצר באופן אוטומטי">
            <a:extLst>
              <a:ext uri="{FF2B5EF4-FFF2-40B4-BE49-F238E27FC236}">
                <a16:creationId xmlns:a16="http://schemas.microsoft.com/office/drawing/2014/main" id="{2904A07B-305F-087A-9BA6-27EFD39A3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766" y="66436"/>
            <a:ext cx="5245382" cy="6791564"/>
          </a:xfrm>
          <a:prstGeom prst="rect">
            <a:avLst/>
          </a:prstGeom>
        </p:spPr>
      </p:pic>
      <p:sp>
        <p:nvSpPr>
          <p:cNvPr id="2" name="כותרת 1">
            <a:extLst>
              <a:ext uri="{FF2B5EF4-FFF2-40B4-BE49-F238E27FC236}">
                <a16:creationId xmlns:a16="http://schemas.microsoft.com/office/drawing/2014/main" id="{F70424F5-2E98-9F01-4D70-9087D246298D}"/>
              </a:ext>
            </a:extLst>
          </p:cNvPr>
          <p:cNvSpPr>
            <a:spLocks noGrp="1"/>
          </p:cNvSpPr>
          <p:nvPr>
            <p:ph type="title"/>
          </p:nvPr>
        </p:nvSpPr>
        <p:spPr>
          <a:xfrm>
            <a:off x="-4253" y="645920"/>
            <a:ext cx="4992584" cy="1325563"/>
          </a:xfrm>
        </p:spPr>
        <p:txBody>
          <a:bodyPr vert="horz" lIns="91440" tIns="45720" rIns="91440" bIns="45720" rtlCol="0" anchor="t">
            <a:normAutofit fontScale="90000"/>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Configuration</a:t>
            </a:r>
            <a:br>
              <a:rPr lang="en-US" sz="5400" dirty="0">
                <a:solidFill>
                  <a:schemeClr val="accent1">
                    <a:lumMod val="75000"/>
                  </a:schemeClr>
                </a:solidFill>
                <a:latin typeface="David" panose="020E0502060401010101" pitchFamily="34" charset="-79"/>
                <a:cs typeface="David" panose="020E0502060401010101" pitchFamily="34" charset="-79"/>
              </a:rPr>
            </a:br>
            <a:endParaRPr lang="he-IL" sz="5400" dirty="0">
              <a:solidFill>
                <a:schemeClr val="accent1">
                  <a:lumMod val="75000"/>
                </a:schemeClr>
              </a:solidFill>
              <a:latin typeface="David" panose="020E0502060401010101" pitchFamily="34" charset="-79"/>
              <a:cs typeface="David" panose="020E0502060401010101" pitchFamily="34" charset="-79"/>
            </a:endParaRPr>
          </a:p>
        </p:txBody>
      </p:sp>
      <p:grpSp>
        <p:nvGrpSpPr>
          <p:cNvPr id="3" name="Group 2">
            <a:extLst>
              <a:ext uri="{FF2B5EF4-FFF2-40B4-BE49-F238E27FC236}">
                <a16:creationId xmlns:a16="http://schemas.microsoft.com/office/drawing/2014/main" id="{A6405210-32C5-0837-BD1B-1B6682B6A2C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 name="Freeform: Shape 3">
              <a:extLst>
                <a:ext uri="{FF2B5EF4-FFF2-40B4-BE49-F238E27FC236}">
                  <a16:creationId xmlns:a16="http://schemas.microsoft.com/office/drawing/2014/main" id="{91885E3A-1F99-7DF2-C897-A8FB182D3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7" name="Freeform: Shape 6">
              <a:extLst>
                <a:ext uri="{FF2B5EF4-FFF2-40B4-BE49-F238E27FC236}">
                  <a16:creationId xmlns:a16="http://schemas.microsoft.com/office/drawing/2014/main" id="{76D7AF73-7C6C-A822-BDB0-87758E012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8" name="Freeform: Shape 7">
              <a:extLst>
                <a:ext uri="{FF2B5EF4-FFF2-40B4-BE49-F238E27FC236}">
                  <a16:creationId xmlns:a16="http://schemas.microsoft.com/office/drawing/2014/main" id="{51E35D49-2575-FCA6-025D-33513419A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9" name="TextBox 8">
            <a:extLst>
              <a:ext uri="{FF2B5EF4-FFF2-40B4-BE49-F238E27FC236}">
                <a16:creationId xmlns:a16="http://schemas.microsoft.com/office/drawing/2014/main" id="{749FC098-A8CD-CC08-BE24-E0E6297B4802}"/>
              </a:ext>
            </a:extLst>
          </p:cNvPr>
          <p:cNvSpPr txBox="1"/>
          <p:nvPr/>
        </p:nvSpPr>
        <p:spPr>
          <a:xfrm>
            <a:off x="379034" y="2120182"/>
            <a:ext cx="6415466" cy="3270126"/>
          </a:xfrm>
          <a:prstGeom prst="rect">
            <a:avLst/>
          </a:prstGeom>
          <a:noFill/>
        </p:spPr>
        <p:txBody>
          <a:bodyPr wrap="square" rtlCol="1">
            <a:spAutoFit/>
          </a:bodyPr>
          <a:lstStyle/>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Symmetric block cipher.</a:t>
            </a:r>
          </a:p>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Key size: 128 bit.</a:t>
            </a:r>
          </a:p>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Block size: 128 bit.</a:t>
            </a:r>
          </a:p>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Rounds: 32.</a:t>
            </a:r>
          </a:p>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Structure: unbalanced Fiestel network.</a:t>
            </a:r>
          </a:p>
        </p:txBody>
      </p:sp>
    </p:spTree>
    <p:extLst>
      <p:ext uri="{BB962C8B-B14F-4D97-AF65-F5344CB8AC3E}">
        <p14:creationId xmlns:p14="http://schemas.microsoft.com/office/powerpoint/2010/main" val="141218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B38304-B1C7-CA51-FE8B-60E8E5F6BE40}"/>
              </a:ext>
            </a:extLst>
          </p:cNvPr>
          <p:cNvSpPr>
            <a:spLocks noGrp="1"/>
          </p:cNvSpPr>
          <p:nvPr>
            <p:ph type="title"/>
          </p:nvPr>
        </p:nvSpPr>
        <p:spPr>
          <a:xfrm>
            <a:off x="603758" y="669925"/>
            <a:ext cx="3365500" cy="1325563"/>
          </a:xfrm>
        </p:spPr>
        <p:txBody>
          <a:bodyPr vert="horz" lIns="91440" tIns="45720" rIns="91440" bIns="45720" rtlCol="0" anchor="t">
            <a:normAutofit/>
          </a:bodyPr>
          <a:lstStyle/>
          <a:p>
            <a:pPr algn="ctr" rtl="0">
              <a:spcAft>
                <a:spcPts val="600"/>
              </a:spcAft>
            </a:pPr>
            <a:r>
              <a:rPr lang="en-US" sz="6000" dirty="0">
                <a:solidFill>
                  <a:schemeClr val="accent1">
                    <a:lumMod val="75000"/>
                  </a:schemeClr>
                </a:solidFill>
                <a:latin typeface="David" panose="020E0502060401010101" pitchFamily="34" charset="-79"/>
                <a:cs typeface="David" panose="020E0502060401010101" pitchFamily="34" charset="-79"/>
              </a:rPr>
              <a:t>SM4</a:t>
            </a:r>
            <a:endParaRPr lang="he-IL" sz="6000" dirty="0">
              <a:solidFill>
                <a:schemeClr val="accent1">
                  <a:lumMod val="75000"/>
                </a:schemeClr>
              </a:solidFill>
              <a:latin typeface="David" panose="020E0502060401010101" pitchFamily="34" charset="-79"/>
              <a:cs typeface="David" panose="020E0502060401010101" pitchFamily="34" charset="-79"/>
            </a:endParaRPr>
          </a:p>
        </p:txBody>
      </p:sp>
      <p:pic>
        <p:nvPicPr>
          <p:cNvPr id="7" name="תמונה 6" descr="תמונה שמכילה טקסט, חשמל, מכשיר חשמלי, מולטימדיה&#10;&#10;התיאור נוצר באופן אוטומטי">
            <a:extLst>
              <a:ext uri="{FF2B5EF4-FFF2-40B4-BE49-F238E27FC236}">
                <a16:creationId xmlns:a16="http://schemas.microsoft.com/office/drawing/2014/main" id="{79113026-2F7C-3718-86C1-5E3AF69A2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488950"/>
            <a:ext cx="5880100" cy="5880100"/>
          </a:xfrm>
          <a:prstGeom prst="rect">
            <a:avLst/>
          </a:prstGeom>
          <a:ln>
            <a:noFill/>
          </a:ln>
          <a:effectLst>
            <a:softEdge rad="112500"/>
          </a:effectLst>
        </p:spPr>
      </p:pic>
      <p:grpSp>
        <p:nvGrpSpPr>
          <p:cNvPr id="4" name="Group 3">
            <a:extLst>
              <a:ext uri="{FF2B5EF4-FFF2-40B4-BE49-F238E27FC236}">
                <a16:creationId xmlns:a16="http://schemas.microsoft.com/office/drawing/2014/main" id="{5F08B9EA-06F6-8E45-3299-F55FE21CF3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43240454-9F56-845F-70E5-AFEF5AA05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6" name="Freeform: Shape 5">
              <a:extLst>
                <a:ext uri="{FF2B5EF4-FFF2-40B4-BE49-F238E27FC236}">
                  <a16:creationId xmlns:a16="http://schemas.microsoft.com/office/drawing/2014/main" id="{525CEBE3-4A55-2D6C-9762-6A1324018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8" name="Freeform: Shape 7">
              <a:extLst>
                <a:ext uri="{FF2B5EF4-FFF2-40B4-BE49-F238E27FC236}">
                  <a16:creationId xmlns:a16="http://schemas.microsoft.com/office/drawing/2014/main" id="{4F52A385-F7A0-DBEF-6AD3-9608941AF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
        <p:nvSpPr>
          <p:cNvPr id="9" name="TextBox 8">
            <a:extLst>
              <a:ext uri="{FF2B5EF4-FFF2-40B4-BE49-F238E27FC236}">
                <a16:creationId xmlns:a16="http://schemas.microsoft.com/office/drawing/2014/main" id="{C7A04EFE-B4A9-369F-62C6-74F6759AFC88}"/>
              </a:ext>
            </a:extLst>
          </p:cNvPr>
          <p:cNvSpPr txBox="1"/>
          <p:nvPr/>
        </p:nvSpPr>
        <p:spPr>
          <a:xfrm>
            <a:off x="451358" y="2278993"/>
            <a:ext cx="4285742" cy="1331134"/>
          </a:xfrm>
          <a:prstGeom prst="rect">
            <a:avLst/>
          </a:prstGeom>
          <a:noFill/>
        </p:spPr>
        <p:txBody>
          <a:bodyPr wrap="square" rtlCol="1">
            <a:spAutoFit/>
          </a:bodyPr>
          <a:lstStyle/>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a:t>
            </a:r>
            <a:r>
              <a:rPr lang="en-US" sz="2800" dirty="0" err="1">
                <a:latin typeface="David" panose="020E0502060401010101" pitchFamily="34" charset="-79"/>
                <a:cs typeface="David" panose="020E0502060401010101" pitchFamily="34" charset="-79"/>
              </a:rPr>
              <a:t>Encyption</a:t>
            </a:r>
            <a:r>
              <a:rPr lang="en-US" sz="2800" dirty="0">
                <a:latin typeface="David" panose="020E0502060401010101" pitchFamily="34" charset="-79"/>
                <a:cs typeface="David" panose="020E0502060401010101" pitchFamily="34" charset="-79"/>
              </a:rPr>
              <a:t> – Decryption</a:t>
            </a:r>
          </a:p>
          <a:p>
            <a:pPr marL="285750" indent="-285750">
              <a:lnSpc>
                <a:spcPct val="150000"/>
              </a:lnSpc>
              <a:buFont typeface="Courier New" panose="02070309020205020404" pitchFamily="49" charset="0"/>
              <a:buChar char="o"/>
            </a:pPr>
            <a:r>
              <a:rPr lang="en-US" sz="2800" dirty="0">
                <a:latin typeface="David" panose="020E0502060401010101" pitchFamily="34" charset="-79"/>
                <a:cs typeface="David" panose="020E0502060401010101" pitchFamily="34" charset="-79"/>
              </a:rPr>
              <a:t>   Key </a:t>
            </a:r>
            <a:r>
              <a:rPr lang="en-US" sz="2800" dirty="0" err="1">
                <a:latin typeface="David" panose="020E0502060401010101" pitchFamily="34" charset="-79"/>
                <a:cs typeface="David" panose="020E0502060401010101" pitchFamily="34" charset="-79"/>
              </a:rPr>
              <a:t>Expension</a:t>
            </a:r>
            <a:endParaRPr lang="he-IL" sz="28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31526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תמונה 33" descr="תמונה שמכילה תרשים, קו, צילום מסך, שרטוט טכני&#10;&#10;התיאור נוצר באופן אוטומטי">
            <a:extLst>
              <a:ext uri="{FF2B5EF4-FFF2-40B4-BE49-F238E27FC236}">
                <a16:creationId xmlns:a16="http://schemas.microsoft.com/office/drawing/2014/main" id="{0DA54653-716A-1E8B-F226-47A00460F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776" y="2270817"/>
            <a:ext cx="6862052" cy="4149337"/>
          </a:xfrm>
          <a:prstGeom prst="rect">
            <a:avLst/>
          </a:prstGeom>
        </p:spPr>
      </p:pic>
      <p:sp>
        <p:nvSpPr>
          <p:cNvPr id="2" name="כותרת 1">
            <a:extLst>
              <a:ext uri="{FF2B5EF4-FFF2-40B4-BE49-F238E27FC236}">
                <a16:creationId xmlns:a16="http://schemas.microsoft.com/office/drawing/2014/main" id="{E3DD8957-D9AD-0A5C-31C2-8EE1479F1246}"/>
              </a:ext>
            </a:extLst>
          </p:cNvPr>
          <p:cNvSpPr>
            <a:spLocks noGrp="1"/>
          </p:cNvSpPr>
          <p:nvPr>
            <p:ph type="title"/>
          </p:nvPr>
        </p:nvSpPr>
        <p:spPr>
          <a:xfrm>
            <a:off x="313164" y="494872"/>
            <a:ext cx="3256415" cy="1325563"/>
          </a:xfrm>
        </p:spPr>
        <p:txBody>
          <a:bodyPr vert="horz" lIns="91440" tIns="45720" rIns="91440" bIns="45720" rtlCol="0" anchor="t">
            <a:normAutofit/>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Round</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grpSp>
        <p:nvGrpSpPr>
          <p:cNvPr id="15" name="קבוצה 14">
            <a:extLst>
              <a:ext uri="{FF2B5EF4-FFF2-40B4-BE49-F238E27FC236}">
                <a16:creationId xmlns:a16="http://schemas.microsoft.com/office/drawing/2014/main" id="{5629AC4D-D61A-370E-C0EA-441D6795485C}"/>
              </a:ext>
            </a:extLst>
          </p:cNvPr>
          <p:cNvGrpSpPr/>
          <p:nvPr/>
        </p:nvGrpSpPr>
        <p:grpSpPr>
          <a:xfrm>
            <a:off x="6917893" y="987315"/>
            <a:ext cx="3391301" cy="1230964"/>
            <a:chOff x="4594687" y="1793813"/>
            <a:chExt cx="3391301" cy="1230964"/>
          </a:xfrm>
        </p:grpSpPr>
        <mc:AlternateContent xmlns:mc="http://schemas.openxmlformats.org/markup-compatibility/2006" xmlns:a14="http://schemas.microsoft.com/office/drawing/2010/main">
          <mc:Choice Requires="a14">
            <p:sp>
              <p:nvSpPr>
                <p:cNvPr id="6" name="מלבן 5">
                  <a:extLst>
                    <a:ext uri="{FF2B5EF4-FFF2-40B4-BE49-F238E27FC236}">
                      <a16:creationId xmlns:a16="http://schemas.microsoft.com/office/drawing/2014/main" id="{D7707EEB-B8DA-77EA-6B4B-CA40CC75A7B9}"/>
                    </a:ext>
                  </a:extLst>
                </p:cNvPr>
                <p:cNvSpPr/>
                <p:nvPr/>
              </p:nvSpPr>
              <p:spPr>
                <a:xfrm>
                  <a:off x="4594687"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0</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6" name="מלבן 5">
                  <a:extLst>
                    <a:ext uri="{FF2B5EF4-FFF2-40B4-BE49-F238E27FC236}">
                      <a16:creationId xmlns:a16="http://schemas.microsoft.com/office/drawing/2014/main" id="{D7707EEB-B8DA-77EA-6B4B-CA40CC75A7B9}"/>
                    </a:ext>
                  </a:extLst>
                </p:cNvPr>
                <p:cNvSpPr>
                  <a:spLocks noRot="1" noChangeAspect="1" noMove="1" noResize="1" noEditPoints="1" noAdjustHandles="1" noChangeArrowheads="1" noChangeShapeType="1" noTextEdit="1"/>
                </p:cNvSpPr>
                <p:nvPr/>
              </p:nvSpPr>
              <p:spPr>
                <a:xfrm>
                  <a:off x="4594687" y="2626933"/>
                  <a:ext cx="782855" cy="397844"/>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מלבן 6">
                  <a:extLst>
                    <a:ext uri="{FF2B5EF4-FFF2-40B4-BE49-F238E27FC236}">
                      <a16:creationId xmlns:a16="http://schemas.microsoft.com/office/drawing/2014/main" id="{E63292C6-B41B-0502-3D5C-F860C87EA6A4}"/>
                    </a:ext>
                  </a:extLst>
                </p:cNvPr>
                <p:cNvSpPr/>
                <p:nvPr/>
              </p:nvSpPr>
              <p:spPr>
                <a:xfrm>
                  <a:off x="5464169"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7" name="מלבן 6">
                  <a:extLst>
                    <a:ext uri="{FF2B5EF4-FFF2-40B4-BE49-F238E27FC236}">
                      <a16:creationId xmlns:a16="http://schemas.microsoft.com/office/drawing/2014/main" id="{E63292C6-B41B-0502-3D5C-F860C87EA6A4}"/>
                    </a:ext>
                  </a:extLst>
                </p:cNvPr>
                <p:cNvSpPr>
                  <a:spLocks noRot="1" noChangeAspect="1" noMove="1" noResize="1" noEditPoints="1" noAdjustHandles="1" noChangeArrowheads="1" noChangeShapeType="1" noTextEdit="1"/>
                </p:cNvSpPr>
                <p:nvPr/>
              </p:nvSpPr>
              <p:spPr>
                <a:xfrm>
                  <a:off x="5464169" y="2626933"/>
                  <a:ext cx="782855" cy="397844"/>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מלבן 7">
                  <a:extLst>
                    <a:ext uri="{FF2B5EF4-FFF2-40B4-BE49-F238E27FC236}">
                      <a16:creationId xmlns:a16="http://schemas.microsoft.com/office/drawing/2014/main" id="{A725ED72-4EE0-124B-922B-34811D8D7F6F}"/>
                    </a:ext>
                  </a:extLst>
                </p:cNvPr>
                <p:cNvSpPr/>
                <p:nvPr/>
              </p:nvSpPr>
              <p:spPr>
                <a:xfrm>
                  <a:off x="6333651"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8" name="מלבן 7">
                  <a:extLst>
                    <a:ext uri="{FF2B5EF4-FFF2-40B4-BE49-F238E27FC236}">
                      <a16:creationId xmlns:a16="http://schemas.microsoft.com/office/drawing/2014/main" id="{A725ED72-4EE0-124B-922B-34811D8D7F6F}"/>
                    </a:ext>
                  </a:extLst>
                </p:cNvPr>
                <p:cNvSpPr>
                  <a:spLocks noRot="1" noChangeAspect="1" noMove="1" noResize="1" noEditPoints="1" noAdjustHandles="1" noChangeArrowheads="1" noChangeShapeType="1" noTextEdit="1"/>
                </p:cNvSpPr>
                <p:nvPr/>
              </p:nvSpPr>
              <p:spPr>
                <a:xfrm>
                  <a:off x="6333651" y="2626933"/>
                  <a:ext cx="782855" cy="397844"/>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מלבן 8">
                  <a:extLst>
                    <a:ext uri="{FF2B5EF4-FFF2-40B4-BE49-F238E27FC236}">
                      <a16:creationId xmlns:a16="http://schemas.microsoft.com/office/drawing/2014/main" id="{E5CDB465-69C0-9BD8-A04F-FFA872407AF9}"/>
                    </a:ext>
                  </a:extLst>
                </p:cNvPr>
                <p:cNvSpPr/>
                <p:nvPr/>
              </p:nvSpPr>
              <p:spPr>
                <a:xfrm>
                  <a:off x="7203133" y="2626933"/>
                  <a:ext cx="782855"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mc:Choice>
          <mc:Fallback xmlns="">
            <p:sp>
              <p:nvSpPr>
                <p:cNvPr id="9" name="מלבן 8">
                  <a:extLst>
                    <a:ext uri="{FF2B5EF4-FFF2-40B4-BE49-F238E27FC236}">
                      <a16:creationId xmlns:a16="http://schemas.microsoft.com/office/drawing/2014/main" id="{E5CDB465-69C0-9BD8-A04F-FFA872407AF9}"/>
                    </a:ext>
                  </a:extLst>
                </p:cNvPr>
                <p:cNvSpPr>
                  <a:spLocks noRot="1" noChangeAspect="1" noMove="1" noResize="1" noEditPoints="1" noAdjustHandles="1" noChangeArrowheads="1" noChangeShapeType="1" noTextEdit="1"/>
                </p:cNvSpPr>
                <p:nvPr/>
              </p:nvSpPr>
              <p:spPr>
                <a:xfrm>
                  <a:off x="7203133" y="2626933"/>
                  <a:ext cx="782855" cy="397844"/>
                </a:xfrm>
                <a:prstGeom prst="rect">
                  <a:avLst/>
                </a:prstGeom>
                <a:blipFill>
                  <a:blip r:embed="rId8"/>
                  <a:stretch>
                    <a:fillRect/>
                  </a:stretch>
                </a:blipFill>
              </p:spPr>
              <p:txBody>
                <a:bodyPr/>
                <a:lstStyle/>
                <a:p>
                  <a:r>
                    <a:rPr lang="he-IL">
                      <a:noFill/>
                    </a:rPr>
                    <a:t> </a:t>
                  </a:r>
                </a:p>
              </p:txBody>
            </p:sp>
          </mc:Fallback>
        </mc:AlternateContent>
        <p:sp>
          <p:nvSpPr>
            <p:cNvPr id="10" name="מלבן 9">
              <a:extLst>
                <a:ext uri="{FF2B5EF4-FFF2-40B4-BE49-F238E27FC236}">
                  <a16:creationId xmlns:a16="http://schemas.microsoft.com/office/drawing/2014/main" id="{AB2C88CC-7D8F-F29A-7A82-FBE4A5938FDE}"/>
                </a:ext>
              </a:extLst>
            </p:cNvPr>
            <p:cNvSpPr/>
            <p:nvPr/>
          </p:nvSpPr>
          <p:spPr>
            <a:xfrm>
              <a:off x="4594687" y="1793813"/>
              <a:ext cx="3391301" cy="397844"/>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Plaintext</a:t>
              </a:r>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11" name="חץ: למטה 10">
              <a:extLst>
                <a:ext uri="{FF2B5EF4-FFF2-40B4-BE49-F238E27FC236}">
                  <a16:creationId xmlns:a16="http://schemas.microsoft.com/office/drawing/2014/main" id="{C1C3C3AF-18E3-73A9-60BA-E38649B7AB2E}"/>
                </a:ext>
              </a:extLst>
            </p:cNvPr>
            <p:cNvSpPr/>
            <p:nvPr/>
          </p:nvSpPr>
          <p:spPr>
            <a:xfrm>
              <a:off x="4851494"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2" name="חץ: למטה 11">
              <a:extLst>
                <a:ext uri="{FF2B5EF4-FFF2-40B4-BE49-F238E27FC236}">
                  <a16:creationId xmlns:a16="http://schemas.microsoft.com/office/drawing/2014/main" id="{1678669D-5200-BE31-1A4E-83AE2D068785}"/>
                </a:ext>
              </a:extLst>
            </p:cNvPr>
            <p:cNvSpPr/>
            <p:nvPr/>
          </p:nvSpPr>
          <p:spPr>
            <a:xfrm>
              <a:off x="5720976"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3" name="חץ: למטה 12">
              <a:extLst>
                <a:ext uri="{FF2B5EF4-FFF2-40B4-BE49-F238E27FC236}">
                  <a16:creationId xmlns:a16="http://schemas.microsoft.com/office/drawing/2014/main" id="{F3A370A5-9BD4-E8E2-727E-EC479B6003DB}"/>
                </a:ext>
              </a:extLst>
            </p:cNvPr>
            <p:cNvSpPr/>
            <p:nvPr/>
          </p:nvSpPr>
          <p:spPr>
            <a:xfrm>
              <a:off x="6590458"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4" name="חץ: למטה 13">
              <a:extLst>
                <a:ext uri="{FF2B5EF4-FFF2-40B4-BE49-F238E27FC236}">
                  <a16:creationId xmlns:a16="http://schemas.microsoft.com/office/drawing/2014/main" id="{881126E7-75C8-0754-4C68-9F5BE68F6C67}"/>
                </a:ext>
              </a:extLst>
            </p:cNvPr>
            <p:cNvSpPr/>
            <p:nvPr/>
          </p:nvSpPr>
          <p:spPr>
            <a:xfrm>
              <a:off x="7459940" y="2244195"/>
              <a:ext cx="269240" cy="330200"/>
            </a:xfrm>
            <a:prstGeom prst="downArrow">
              <a:avLst/>
            </a:prstGeom>
          </p:spPr>
          <p:style>
            <a:lnRef idx="3">
              <a:schemeClr val="lt1"/>
            </a:lnRef>
            <a:fillRef idx="1">
              <a:schemeClr val="accent4"/>
            </a:fillRef>
            <a:effectRef idx="1">
              <a:schemeClr val="accent4"/>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grpSp>
      <p:cxnSp>
        <p:nvCxnSpPr>
          <p:cNvPr id="17" name="מחבר חץ ישר 16">
            <a:extLst>
              <a:ext uri="{FF2B5EF4-FFF2-40B4-BE49-F238E27FC236}">
                <a16:creationId xmlns:a16="http://schemas.microsoft.com/office/drawing/2014/main" id="{548A921D-33F8-9E18-0626-6057EF62CB2C}"/>
              </a:ext>
            </a:extLst>
          </p:cNvPr>
          <p:cNvCxnSpPr>
            <a:stCxn id="6" idx="2"/>
          </p:cNvCxnSpPr>
          <p:nvPr/>
        </p:nvCxnSpPr>
        <p:spPr>
          <a:xfrm flipH="1">
            <a:off x="5670885" y="2218279"/>
            <a:ext cx="1638436" cy="483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מחבר חץ ישר 17">
            <a:extLst>
              <a:ext uri="{FF2B5EF4-FFF2-40B4-BE49-F238E27FC236}">
                <a16:creationId xmlns:a16="http://schemas.microsoft.com/office/drawing/2014/main" id="{D68AACC7-4019-F50A-B41F-1CB45AFBCF18}"/>
              </a:ext>
            </a:extLst>
          </p:cNvPr>
          <p:cNvCxnSpPr>
            <a:cxnSpLocks/>
            <a:stCxn id="7" idx="2"/>
          </p:cNvCxnSpPr>
          <p:nvPr/>
        </p:nvCxnSpPr>
        <p:spPr>
          <a:xfrm>
            <a:off x="8178803" y="2218279"/>
            <a:ext cx="620293" cy="435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מחבר חץ ישר 22">
            <a:extLst>
              <a:ext uri="{FF2B5EF4-FFF2-40B4-BE49-F238E27FC236}">
                <a16:creationId xmlns:a16="http://schemas.microsoft.com/office/drawing/2014/main" id="{CFD2BBBD-41D0-648F-22B3-F37F902B948C}"/>
              </a:ext>
            </a:extLst>
          </p:cNvPr>
          <p:cNvCxnSpPr>
            <a:cxnSpLocks/>
            <a:stCxn id="8" idx="2"/>
          </p:cNvCxnSpPr>
          <p:nvPr/>
        </p:nvCxnSpPr>
        <p:spPr>
          <a:xfrm>
            <a:off x="9048285" y="2218279"/>
            <a:ext cx="869481" cy="48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מחבר חץ ישר 24">
            <a:extLst>
              <a:ext uri="{FF2B5EF4-FFF2-40B4-BE49-F238E27FC236}">
                <a16:creationId xmlns:a16="http://schemas.microsoft.com/office/drawing/2014/main" id="{30D08887-4462-819C-7971-183599A2A43D}"/>
              </a:ext>
            </a:extLst>
          </p:cNvPr>
          <p:cNvCxnSpPr>
            <a:cxnSpLocks/>
            <a:stCxn id="9" idx="2"/>
          </p:cNvCxnSpPr>
          <p:nvPr/>
        </p:nvCxnSpPr>
        <p:spPr>
          <a:xfrm>
            <a:off x="9917767" y="2218279"/>
            <a:ext cx="1132908" cy="459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מלבן 28">
            <a:extLst>
              <a:ext uri="{FF2B5EF4-FFF2-40B4-BE49-F238E27FC236}">
                <a16:creationId xmlns:a16="http://schemas.microsoft.com/office/drawing/2014/main" id="{2E760180-41F1-5D2F-C60E-2A4589FAA2E8}"/>
              </a:ext>
            </a:extLst>
          </p:cNvPr>
          <p:cNvSpPr/>
          <p:nvPr/>
        </p:nvSpPr>
        <p:spPr>
          <a:xfrm>
            <a:off x="10067894" y="2029747"/>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0" name="מלבן 29">
            <a:extLst>
              <a:ext uri="{FF2B5EF4-FFF2-40B4-BE49-F238E27FC236}">
                <a16:creationId xmlns:a16="http://schemas.microsoft.com/office/drawing/2014/main" id="{C65C4480-C464-C74A-99C2-A1009EDB2465}"/>
              </a:ext>
            </a:extLst>
          </p:cNvPr>
          <p:cNvSpPr/>
          <p:nvPr/>
        </p:nvSpPr>
        <p:spPr>
          <a:xfrm>
            <a:off x="10067894" y="1196627"/>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128</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1" name="מלבן 30">
            <a:extLst>
              <a:ext uri="{FF2B5EF4-FFF2-40B4-BE49-F238E27FC236}">
                <a16:creationId xmlns:a16="http://schemas.microsoft.com/office/drawing/2014/main" id="{BD113FE9-B750-7F64-FFB0-094BECF71C77}"/>
              </a:ext>
            </a:extLst>
          </p:cNvPr>
          <p:cNvSpPr/>
          <p:nvPr/>
        </p:nvSpPr>
        <p:spPr>
          <a:xfrm>
            <a:off x="9182904" y="2021533"/>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2" name="מלבן 31">
            <a:extLst>
              <a:ext uri="{FF2B5EF4-FFF2-40B4-BE49-F238E27FC236}">
                <a16:creationId xmlns:a16="http://schemas.microsoft.com/office/drawing/2014/main" id="{2D2E782B-3F3C-1DAD-F0B4-8CDEC2C4E9DA}"/>
              </a:ext>
            </a:extLst>
          </p:cNvPr>
          <p:cNvSpPr/>
          <p:nvPr/>
        </p:nvSpPr>
        <p:spPr>
          <a:xfrm>
            <a:off x="8320543" y="2029747"/>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33" name="מלבן 32">
            <a:extLst>
              <a:ext uri="{FF2B5EF4-FFF2-40B4-BE49-F238E27FC236}">
                <a16:creationId xmlns:a16="http://schemas.microsoft.com/office/drawing/2014/main" id="{A2B34572-94CA-AF0A-5E04-4B24A33E4E78}"/>
              </a:ext>
            </a:extLst>
          </p:cNvPr>
          <p:cNvSpPr/>
          <p:nvPr/>
        </p:nvSpPr>
        <p:spPr>
          <a:xfrm>
            <a:off x="7454069" y="2039610"/>
            <a:ext cx="241300" cy="188532"/>
          </a:xfrm>
          <a:prstGeom prst="rect">
            <a:avLst/>
          </a:prstGeom>
          <a:ln/>
        </p:spPr>
        <p:style>
          <a:lnRef idx="1">
            <a:schemeClr val="accent1"/>
          </a:lnRef>
          <a:fillRef idx="3">
            <a:schemeClr val="accent1"/>
          </a:fillRef>
          <a:effectRef idx="2">
            <a:schemeClr val="accent1"/>
          </a:effectRef>
          <a:fontRef idx="minor">
            <a:schemeClr val="lt1"/>
          </a:fontRef>
        </p:style>
        <p:txBody>
          <a:bodyPr lIns="0" tIns="0" rIns="0" bIns="0"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32</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pic>
        <p:nvPicPr>
          <p:cNvPr id="36" name="תמונה 35">
            <a:extLst>
              <a:ext uri="{FF2B5EF4-FFF2-40B4-BE49-F238E27FC236}">
                <a16:creationId xmlns:a16="http://schemas.microsoft.com/office/drawing/2014/main" id="{14D729C2-81C5-A102-938D-6A11A8200E4E}"/>
              </a:ext>
            </a:extLst>
          </p:cNvPr>
          <p:cNvPicPr>
            <a:picLocks noChangeAspect="1"/>
          </p:cNvPicPr>
          <p:nvPr/>
        </p:nvPicPr>
        <p:blipFill>
          <a:blip r:embed="rId9"/>
          <a:stretch>
            <a:fillRect/>
          </a:stretch>
        </p:blipFill>
        <p:spPr>
          <a:xfrm>
            <a:off x="313164" y="1840688"/>
            <a:ext cx="5336301" cy="397844"/>
          </a:xfrm>
          <a:prstGeom prst="rect">
            <a:avLst/>
          </a:prstGeom>
        </p:spPr>
      </p:pic>
      <p:grpSp>
        <p:nvGrpSpPr>
          <p:cNvPr id="3" name="Group 2">
            <a:extLst>
              <a:ext uri="{FF2B5EF4-FFF2-40B4-BE49-F238E27FC236}">
                <a16:creationId xmlns:a16="http://schemas.microsoft.com/office/drawing/2014/main" id="{B0B0F28B-B1FF-5859-BEB4-000F8965ED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 name="Freeform: Shape 3">
              <a:extLst>
                <a:ext uri="{FF2B5EF4-FFF2-40B4-BE49-F238E27FC236}">
                  <a16:creationId xmlns:a16="http://schemas.microsoft.com/office/drawing/2014/main" id="{C3FF6414-82D0-F89A-F463-E19B49765D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5" name="Freeform: Shape 4">
              <a:extLst>
                <a:ext uri="{FF2B5EF4-FFF2-40B4-BE49-F238E27FC236}">
                  <a16:creationId xmlns:a16="http://schemas.microsoft.com/office/drawing/2014/main" id="{F2F3197C-6A47-EFF3-3CE1-AAAE881228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6" name="Freeform: Shape 15">
              <a:extLst>
                <a:ext uri="{FF2B5EF4-FFF2-40B4-BE49-F238E27FC236}">
                  <a16:creationId xmlns:a16="http://schemas.microsoft.com/office/drawing/2014/main" id="{DFAA085D-6036-3DB1-E58B-FFB0551EE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Tree>
    <p:extLst>
      <p:ext uri="{BB962C8B-B14F-4D97-AF65-F5344CB8AC3E}">
        <p14:creationId xmlns:p14="http://schemas.microsoft.com/office/powerpoint/2010/main" val="3294855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DD8957-D9AD-0A5C-31C2-8EE1479F1246}"/>
              </a:ext>
            </a:extLst>
          </p:cNvPr>
          <p:cNvSpPr>
            <a:spLocks noGrp="1"/>
          </p:cNvSpPr>
          <p:nvPr>
            <p:ph type="title"/>
          </p:nvPr>
        </p:nvSpPr>
        <p:spPr>
          <a:xfrm>
            <a:off x="515484" y="772537"/>
            <a:ext cx="3078615" cy="958400"/>
          </a:xfrm>
        </p:spPr>
        <p:txBody>
          <a:bodyPr vert="horz" lIns="91440" tIns="45720" rIns="91440" bIns="45720" rtlCol="0" anchor="t">
            <a:normAutofit fontScale="90000"/>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Function F</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pic>
        <p:nvPicPr>
          <p:cNvPr id="91" name="תמונה 90" descr="תמונה שמכילה צילום מסך, תרשים, טקסט&#10;&#10;התיאור נוצר באופן אוטומטי">
            <a:extLst>
              <a:ext uri="{FF2B5EF4-FFF2-40B4-BE49-F238E27FC236}">
                <a16:creationId xmlns:a16="http://schemas.microsoft.com/office/drawing/2014/main" id="{72B857A3-9F4C-8FAB-5DBA-7EAF42D90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456" y="462713"/>
            <a:ext cx="6567512" cy="5932574"/>
          </a:xfrm>
          <a:prstGeom prst="rect">
            <a:avLst/>
          </a:prstGeom>
        </p:spPr>
      </p:pic>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83921FD4-0D12-3C76-FD82-9A98EEB21C0E}"/>
                  </a:ext>
                </a:extLst>
              </p:cNvPr>
              <p:cNvSpPr>
                <a:spLocks noGrp="1"/>
              </p:cNvSpPr>
              <p:nvPr>
                <p:ph idx="1"/>
              </p:nvPr>
            </p:nvSpPr>
            <p:spPr>
              <a:xfrm>
                <a:off x="74588" y="2040760"/>
                <a:ext cx="5613268" cy="2002896"/>
              </a:xfrm>
            </p:spPr>
            <p:txBody>
              <a:bodyPr>
                <a:normAutofit/>
              </a:bodyPr>
              <a:lstStyle/>
              <a:p>
                <a:pPr algn="l" rtl="0"/>
                <a14:m>
                  <m:oMath xmlns:m="http://schemas.openxmlformats.org/officeDocument/2006/math">
                    <m:r>
                      <a:rPr lang="en-US" sz="1600" b="0" i="1" smtClean="0">
                        <a:latin typeface="Cambria Math" panose="02040503050406030204" pitchFamily="18" charset="0"/>
                      </a:rPr>
                      <m:t>𝐹</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r>
                          <a:rPr lang="en-US" sz="1600" b="0" i="1" smtClean="0">
                            <a:latin typeface="Cambria Math" panose="02040503050406030204" pitchFamily="18" charset="0"/>
                          </a:rPr>
                          <m:t>𝑟𝑘</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𝑇</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𝑟𝑘</m:t>
                        </m:r>
                      </m:e>
                    </m:d>
                  </m:oMath>
                </a14:m>
                <a:endParaRPr lang="en-US" sz="1600" b="0" dirty="0">
                  <a:ea typeface="Cambria Math" panose="02040503050406030204" pitchFamily="18" charset="0"/>
                </a:endParaRPr>
              </a:p>
              <a:p>
                <a:pPr algn="l" rtl="0"/>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m:t>
                        </m:r>
                      </m:e>
                    </m:d>
                    <m:r>
                      <a:rPr lang="en-US" sz="1600" b="0" i="1" smtClean="0">
                        <a:latin typeface="Cambria Math" panose="02040503050406030204" pitchFamily="18" charset="0"/>
                      </a:rPr>
                      <m:t>=</m:t>
                    </m:r>
                    <m:r>
                      <a:rPr lang="en-US" sz="1600" b="0" i="1" smtClean="0">
                        <a:latin typeface="Cambria Math" panose="02040503050406030204" pitchFamily="18" charset="0"/>
                      </a:rPr>
                      <m:t>𝐿</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𝜏</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e>
                        </m:d>
                      </m:e>
                    </m:d>
                  </m:oMath>
                </a14:m>
                <a:endParaRPr lang="en-US" sz="1600" b="0" dirty="0">
                  <a:ea typeface="Cambria Math" panose="02040503050406030204" pitchFamily="18" charset="0"/>
                </a:endParaRPr>
              </a:p>
              <a:p>
                <a:pPr algn="l" rtl="0"/>
                <a14:m>
                  <m:oMath xmlns:m="http://schemas.openxmlformats.org/officeDocument/2006/math">
                    <m:r>
                      <a:rPr lang="en-US" sz="1600" i="1">
                        <a:latin typeface="Cambria Math" panose="02040503050406030204" pitchFamily="18" charset="0"/>
                        <a:ea typeface="Cambria Math" panose="02040503050406030204" pitchFamily="18" charset="0"/>
                      </a:rPr>
                      <m:t>𝜏</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𝐴</m:t>
                        </m:r>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0</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1</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2</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𝑆𝑏𝑜𝑥</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3</m:t>
                                </m:r>
                              </m:sub>
                            </m:sSub>
                          </m:e>
                        </m:d>
                      </m:e>
                    </m:d>
                  </m:oMath>
                </a14:m>
                <a:endParaRPr lang="en-US" sz="1600" b="0" dirty="0">
                  <a:ea typeface="Cambria Math" panose="02040503050406030204" pitchFamily="18" charset="0"/>
                </a:endParaRPr>
              </a:p>
              <a:p>
                <a:pPr algn="l" rtl="0"/>
                <a14:m>
                  <m:oMath xmlns:m="http://schemas.openxmlformats.org/officeDocument/2006/math">
                    <m:r>
                      <a:rPr lang="en-US" sz="1600" b="0" i="1" smtClean="0">
                        <a:latin typeface="Cambria Math" panose="02040503050406030204" pitchFamily="18" charset="0"/>
                      </a:rPr>
                      <m:t>𝐿</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m:t>
                        </m:r>
                      </m:e>
                    </m:d>
                    <m:r>
                      <a:rPr lang="en-US" sz="1600" b="0" i="1" smtClean="0">
                        <a:latin typeface="Cambria Math" panose="02040503050406030204" pitchFamily="18" charset="0"/>
                      </a:rPr>
                      <m:t>=</m:t>
                    </m:r>
                    <m:r>
                      <a:rPr lang="en-US" sz="1600" b="0" i="1" smtClean="0">
                        <a:latin typeface="Cambria Math" panose="02040503050406030204" pitchFamily="18" charset="0"/>
                      </a:rPr>
                      <m:t>𝐵</m:t>
                    </m:r>
                    <m:r>
                      <a:rPr lang="en-US" sz="1600" i="1">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B</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B</m:t>
                    </m:r>
                    <m:r>
                      <a:rPr lang="en-US" sz="1600" i="1">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10</m:t>
                    </m:r>
                    <m:r>
                      <a:rPr lang="en-US" sz="1600" b="0" i="0"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18</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24</m:t>
                    </m:r>
                    <m:r>
                      <a:rPr lang="en-US" sz="1600" b="0" i="1" smtClean="0">
                        <a:latin typeface="Cambria Math" panose="02040503050406030204" pitchFamily="18" charset="0"/>
                        <a:ea typeface="Cambria Math" panose="02040503050406030204" pitchFamily="18" charset="0"/>
                      </a:rPr>
                      <m:t>)</m:t>
                    </m:r>
                  </m:oMath>
                </a14:m>
                <a:endParaRPr lang="he-IL" sz="1600" dirty="0"/>
              </a:p>
            </p:txBody>
          </p:sp>
        </mc:Choice>
        <mc:Fallback xmlns="">
          <p:sp>
            <p:nvSpPr>
              <p:cNvPr id="3" name="מציין מיקום תוכן 2">
                <a:extLst>
                  <a:ext uri="{FF2B5EF4-FFF2-40B4-BE49-F238E27FC236}">
                    <a16:creationId xmlns:a16="http://schemas.microsoft.com/office/drawing/2014/main" id="{83921FD4-0D12-3C76-FD82-9A98EEB21C0E}"/>
                  </a:ext>
                </a:extLst>
              </p:cNvPr>
              <p:cNvSpPr>
                <a:spLocks noGrp="1" noRot="1" noChangeAspect="1" noMove="1" noResize="1" noEditPoints="1" noAdjustHandles="1" noChangeArrowheads="1" noChangeShapeType="1" noTextEdit="1"/>
              </p:cNvSpPr>
              <p:nvPr>
                <p:ph idx="1"/>
              </p:nvPr>
            </p:nvSpPr>
            <p:spPr>
              <a:xfrm>
                <a:off x="74588" y="2040760"/>
                <a:ext cx="5613268" cy="2002896"/>
              </a:xfrm>
              <a:blipFill>
                <a:blip r:embed="rId4"/>
                <a:stretch>
                  <a:fillRect l="-434" t="-1524"/>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6D729DB5-2ACE-086F-31C5-E3A580DAB8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60B0560C-0C5C-650C-A0E4-0D42A53A2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6" name="Freeform: Shape 5">
              <a:extLst>
                <a:ext uri="{FF2B5EF4-FFF2-40B4-BE49-F238E27FC236}">
                  <a16:creationId xmlns:a16="http://schemas.microsoft.com/office/drawing/2014/main" id="{32B9D683-7A08-8A42-05B4-4AE16E4B7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7" name="Freeform: Shape 6">
              <a:extLst>
                <a:ext uri="{FF2B5EF4-FFF2-40B4-BE49-F238E27FC236}">
                  <a16:creationId xmlns:a16="http://schemas.microsoft.com/office/drawing/2014/main" id="{FF792865-D091-2800-0AF4-EF28E8E08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Tree>
    <p:extLst>
      <p:ext uri="{BB962C8B-B14F-4D97-AF65-F5344CB8AC3E}">
        <p14:creationId xmlns:p14="http://schemas.microsoft.com/office/powerpoint/2010/main" val="2691650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כותרת 1">
                <a:extLst>
                  <a:ext uri="{FF2B5EF4-FFF2-40B4-BE49-F238E27FC236}">
                    <a16:creationId xmlns:a16="http://schemas.microsoft.com/office/drawing/2014/main" id="{E3DD8957-D9AD-0A5C-31C2-8EE1479F1246}"/>
                  </a:ext>
                </a:extLst>
              </p:cNvPr>
              <p:cNvSpPr>
                <a:spLocks noGrp="1"/>
              </p:cNvSpPr>
              <p:nvPr>
                <p:ph type="title"/>
              </p:nvPr>
            </p:nvSpPr>
            <p:spPr>
              <a:xfrm>
                <a:off x="153765" y="796552"/>
                <a:ext cx="4303259" cy="1325563"/>
              </a:xfrm>
            </p:spPr>
            <p:txBody>
              <a:bodyPr vert="horz" lIns="91440" tIns="45720" rIns="91440" bIns="45720" rtlCol="0" anchor="t">
                <a:normAutofit fontScale="90000"/>
              </a:bodyPr>
              <a:lstStyle/>
              <a:p>
                <a:pPr algn="ctr" rtl="0">
                  <a:spcAft>
                    <a:spcPts val="600"/>
                  </a:spcAft>
                </a:pPr>
                <a14:m>
                  <m:oMathPara xmlns:m="http://schemas.openxmlformats.org/officeDocument/2006/math">
                    <m:oMathParaPr>
                      <m:jc m:val="left"/>
                    </m:oMathParaPr>
                    <m:oMath xmlns:m="http://schemas.openxmlformats.org/officeDocument/2006/math">
                      <m:r>
                        <m:rPr>
                          <m:nor/>
                        </m:rPr>
                        <a:rPr lang="en-US" sz="5400" dirty="0">
                          <a:solidFill>
                            <a:schemeClr val="accent1">
                              <a:lumMod val="75000"/>
                            </a:schemeClr>
                          </a:solidFill>
                          <a:latin typeface="David" panose="020E0502060401010101" pitchFamily="34" charset="-79"/>
                          <a:cs typeface="David" panose="020E0502060401010101" pitchFamily="34" charset="-79"/>
                        </a:rPr>
                        <m:t>Key</m:t>
                      </m:r>
                      <m:r>
                        <m:rPr>
                          <m:nor/>
                        </m:rPr>
                        <a:rPr lang="en-US" sz="5400" dirty="0">
                          <a:solidFill>
                            <a:schemeClr val="accent1">
                              <a:lumMod val="75000"/>
                            </a:schemeClr>
                          </a:solidFill>
                          <a:latin typeface="David" panose="020E0502060401010101" pitchFamily="34" charset="-79"/>
                          <a:cs typeface="David" panose="020E0502060401010101" pitchFamily="34" charset="-79"/>
                        </a:rPr>
                        <m:t> </m:t>
                      </m:r>
                      <m:r>
                        <m:rPr>
                          <m:nor/>
                        </m:rPr>
                        <a:rPr lang="en-US" sz="5400" dirty="0">
                          <a:solidFill>
                            <a:schemeClr val="accent1">
                              <a:lumMod val="75000"/>
                            </a:schemeClr>
                          </a:solidFill>
                          <a:latin typeface="David" panose="020E0502060401010101" pitchFamily="34" charset="-79"/>
                          <a:cs typeface="David" panose="020E0502060401010101" pitchFamily="34" charset="-79"/>
                        </a:rPr>
                        <m:t>Expansion</m:t>
                      </m:r>
                    </m:oMath>
                  </m:oMathPara>
                </a14:m>
                <a:endParaRPr lang="he-IL" sz="5400" dirty="0">
                  <a:solidFill>
                    <a:schemeClr val="accent1">
                      <a:lumMod val="75000"/>
                    </a:schemeClr>
                  </a:solidFill>
                  <a:latin typeface="David" panose="020E0502060401010101" pitchFamily="34" charset="-79"/>
                  <a:cs typeface="David" panose="020E0502060401010101" pitchFamily="34" charset="-79"/>
                </a:endParaRPr>
              </a:p>
            </p:txBody>
          </p:sp>
        </mc:Choice>
        <mc:Fallback xmlns="">
          <p:sp>
            <p:nvSpPr>
              <p:cNvPr id="2" name="כותרת 1">
                <a:extLst>
                  <a:ext uri="{FF2B5EF4-FFF2-40B4-BE49-F238E27FC236}">
                    <a16:creationId xmlns:a16="http://schemas.microsoft.com/office/drawing/2014/main" id="{E3DD8957-D9AD-0A5C-31C2-8EE1479F1246}"/>
                  </a:ext>
                </a:extLst>
              </p:cNvPr>
              <p:cNvSpPr>
                <a:spLocks noGrp="1" noRot="1" noChangeAspect="1" noMove="1" noResize="1" noEditPoints="1" noAdjustHandles="1" noChangeArrowheads="1" noChangeShapeType="1" noTextEdit="1"/>
              </p:cNvSpPr>
              <p:nvPr>
                <p:ph type="title"/>
              </p:nvPr>
            </p:nvSpPr>
            <p:spPr>
              <a:xfrm>
                <a:off x="153765" y="796552"/>
                <a:ext cx="4303259" cy="1325563"/>
              </a:xfrm>
              <a:blipFill>
                <a:blip r:embed="rId3"/>
                <a:stretch>
                  <a:fillRect t="-15207" r="-2550"/>
                </a:stretch>
              </a:blipFill>
            </p:spPr>
            <p:txBody>
              <a:bodyPr/>
              <a:lstStyle/>
              <a:p>
                <a:r>
                  <a:rPr lang="he-IL">
                    <a:noFill/>
                  </a:rPr>
                  <a:t> </a:t>
                </a:r>
              </a:p>
            </p:txBody>
          </p:sp>
        </mc:Fallback>
      </mc:AlternateContent>
      <p:pic>
        <p:nvPicPr>
          <p:cNvPr id="5" name="תמונה 4" descr="תמונה שמכילה צילום מסך, טקסט, תרשים, תכונות מולטימדיה&#10;&#10;התיאור נוצר באופן אוטומטי">
            <a:extLst>
              <a:ext uri="{FF2B5EF4-FFF2-40B4-BE49-F238E27FC236}">
                <a16:creationId xmlns:a16="http://schemas.microsoft.com/office/drawing/2014/main" id="{6CC04872-D834-1A2E-6822-B2B40C559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983" y="552202"/>
            <a:ext cx="6595252" cy="5753595"/>
          </a:xfrm>
          <a:prstGeom prst="rect">
            <a:avLst/>
          </a:prstGeom>
        </p:spPr>
      </p:pic>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53ABB4AF-0D87-9748-B345-71840D0C6A03}"/>
                  </a:ext>
                </a:extLst>
              </p:cNvPr>
              <p:cNvSpPr>
                <a:spLocks noGrp="1"/>
              </p:cNvSpPr>
              <p:nvPr>
                <p:ph idx="1"/>
              </p:nvPr>
            </p:nvSpPr>
            <p:spPr>
              <a:xfrm>
                <a:off x="80206" y="2692400"/>
                <a:ext cx="6080657" cy="2130279"/>
              </a:xfrm>
            </p:spPr>
            <p:txBody>
              <a:bodyPr>
                <a:normAutofit/>
              </a:bodyPr>
              <a:lstStyle/>
              <a:p>
                <a:pPr algn="l" rtl="0"/>
                <a14:m>
                  <m:oMath xmlns:m="http://schemas.openxmlformats.org/officeDocument/2006/math">
                    <m:d>
                      <m:dPr>
                        <m:ctrlPr>
                          <a:rPr lang="en-US" sz="1500" b="0" i="1" smtClean="0">
                            <a:latin typeface="Cambria Math" panose="02040503050406030204" pitchFamily="18" charset="0"/>
                          </a:rPr>
                        </m:ctrlPr>
                      </m:dPr>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0</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1</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2</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3</m:t>
                            </m:r>
                          </m:sub>
                        </m:sSub>
                      </m:e>
                    </m:d>
                    <m:r>
                      <a:rPr lang="en-US" sz="1500" b="0" i="1" smtClean="0">
                        <a:latin typeface="Cambria Math" panose="02040503050406030204" pitchFamily="18" charset="0"/>
                      </a:rPr>
                      <m:t>=</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𝑀</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0</m:t>
                            </m:r>
                          </m:sub>
                        </m:sSub>
                        <m:r>
                          <a:rPr lang="en-US" sz="150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𝐹</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0</m:t>
                            </m:r>
                            <m:r>
                              <a:rPr lang="en-US" sz="1500" b="0" i="1" smtClean="0">
                                <a:latin typeface="Cambria Math" panose="02040503050406030204" pitchFamily="18" charset="0"/>
                                <a:ea typeface="Cambria Math" panose="02040503050406030204" pitchFamily="18" charset="0"/>
                              </a:rPr>
                              <m:t> </m:t>
                            </m:r>
                          </m:sub>
                        </m:sSub>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𝑀</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1</m:t>
                            </m:r>
                          </m:sub>
                        </m:sSub>
                        <m:r>
                          <a:rPr lang="en-US" sz="150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𝐹</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1</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𝑀</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2</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𝐹</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2</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𝑀</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3</m:t>
                            </m:r>
                          </m:sub>
                        </m:sSub>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𝐹</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3</m:t>
                            </m:r>
                          </m:sub>
                        </m:sSub>
                      </m:e>
                    </m:d>
                  </m:oMath>
                </a14:m>
                <a:endParaRPr lang="en-US" sz="1500" b="0" dirty="0">
                  <a:ea typeface="Cambria Math" panose="02040503050406030204" pitchFamily="18" charset="0"/>
                </a:endParaRPr>
              </a:p>
              <a:p>
                <a:pPr algn="l" rtl="0"/>
                <a14:m>
                  <m:oMath xmlns:m="http://schemas.openxmlformats.org/officeDocument/2006/math">
                    <m:r>
                      <a:rPr lang="en-US" sz="1500" b="0" i="1" smtClean="0">
                        <a:latin typeface="Cambria Math" panose="02040503050406030204" pitchFamily="18" charset="0"/>
                      </a:rPr>
                      <m:t>𝑟</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𝑘</m:t>
                        </m:r>
                      </m:e>
                      <m:sub>
                        <m:r>
                          <a:rPr lang="en-US" sz="1500" b="0" i="1" smtClean="0">
                            <a:latin typeface="Cambria Math" panose="02040503050406030204" pitchFamily="18" charset="0"/>
                          </a:rPr>
                          <m:t>𝑖</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𝑖</m:t>
                        </m:r>
                        <m:r>
                          <a:rPr lang="en-US" sz="1500" b="0" i="1" smtClean="0">
                            <a:latin typeface="Cambria Math" panose="02040503050406030204" pitchFamily="18" charset="0"/>
                          </a:rPr>
                          <m:t>+</m:t>
                        </m:r>
                        <m:r>
                          <a:rPr lang="en-US" sz="1500" b="0" i="1" smtClean="0">
                            <a:latin typeface="Cambria Math" panose="02040503050406030204" pitchFamily="18" charset="0"/>
                          </a:rPr>
                          <m:t>4</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𝐾</m:t>
                        </m:r>
                      </m:e>
                      <m:sub>
                        <m:r>
                          <a:rPr lang="en-US" sz="1500" b="0" i="1" smtClean="0">
                            <a:latin typeface="Cambria Math" panose="02040503050406030204" pitchFamily="18" charset="0"/>
                          </a:rPr>
                          <m:t>𝑖</m:t>
                        </m:r>
                      </m:sub>
                    </m:sSub>
                    <m:r>
                      <a:rPr lang="en-US" sz="1500" i="1">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𝑇</m:t>
                        </m:r>
                      </m:e>
                      <m:sup>
                        <m:r>
                          <a:rPr lang="en-US" sz="1500" b="0" i="1" smtClean="0">
                            <a:latin typeface="Cambria Math" panose="02040503050406030204" pitchFamily="18" charset="0"/>
                            <a:ea typeface="Cambria Math" panose="02040503050406030204" pitchFamily="18" charset="0"/>
                          </a:rPr>
                          <m:t>′</m:t>
                        </m:r>
                      </m:sup>
                    </m:sSup>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1</m:t>
                            </m:r>
                          </m:sub>
                        </m:sSub>
                        <m:r>
                          <a:rPr lang="en-US" sz="1500" i="1">
                            <a:latin typeface="Cambria Math" panose="02040503050406030204" pitchFamily="18" charset="0"/>
                            <a:ea typeface="Cambria Math" panose="02040503050406030204" pitchFamily="18" charset="0"/>
                          </a:rPr>
                          <m:t>⨁</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2</m:t>
                            </m:r>
                          </m:sub>
                        </m:sSub>
                        <m:r>
                          <a:rPr lang="en-US" sz="1500" i="1">
                            <a:latin typeface="Cambria Math" panose="02040503050406030204" pitchFamily="18" charset="0"/>
                            <a:ea typeface="Cambria Math" panose="02040503050406030204" pitchFamily="18" charset="0"/>
                          </a:rPr>
                          <m:t>⨁</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3</m:t>
                            </m:r>
                          </m:sub>
                        </m:sSub>
                        <m:r>
                          <a:rPr lang="en-US" sz="150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𝐶</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𝐾</m:t>
                            </m:r>
                          </m:e>
                          <m:sub>
                            <m:r>
                              <a:rPr lang="en-US" sz="1500" b="0" i="1" smtClean="0">
                                <a:latin typeface="Cambria Math" panose="02040503050406030204" pitchFamily="18" charset="0"/>
                                <a:ea typeface="Cambria Math" panose="02040503050406030204" pitchFamily="18" charset="0"/>
                              </a:rPr>
                              <m:t>𝑖</m:t>
                            </m:r>
                          </m:sub>
                        </m:sSub>
                      </m:e>
                    </m:d>
                    <m:r>
                      <a:rPr lang="en-US" sz="1500" b="0" i="1" smtClean="0">
                        <a:latin typeface="Cambria Math" panose="02040503050406030204" pitchFamily="18" charset="0"/>
                        <a:ea typeface="Cambria Math" panose="02040503050406030204" pitchFamily="18" charset="0"/>
                      </a:rPr>
                      <m:t>, </m:t>
                    </m:r>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0</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1</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31</m:t>
                    </m:r>
                    <m:r>
                      <a:rPr lang="en-US" sz="1500" b="0" i="1" smtClean="0">
                        <a:latin typeface="Cambria Math" panose="02040503050406030204" pitchFamily="18" charset="0"/>
                        <a:ea typeface="Cambria Math" panose="02040503050406030204" pitchFamily="18" charset="0"/>
                      </a:rPr>
                      <m:t>.</m:t>
                    </m:r>
                  </m:oMath>
                </a14:m>
                <a:endParaRPr lang="en-US" sz="1500" dirty="0"/>
              </a:p>
              <a:p>
                <a:pPr algn="l" rtl="0"/>
                <a14:m>
                  <m:oMath xmlns:m="http://schemas.openxmlformats.org/officeDocument/2006/math">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m:t>
                        </m:r>
                      </m:e>
                    </m:d>
                    <m:r>
                      <a:rPr lang="en-US" sz="1500" b="0" i="1" smtClean="0">
                        <a:latin typeface="Cambria Math" panose="02040503050406030204" pitchFamily="18" charset="0"/>
                      </a:rPr>
                      <m:t>=</m:t>
                    </m:r>
                    <m:r>
                      <a:rPr lang="en-US" sz="1500" b="0" i="1" smtClean="0">
                        <a:latin typeface="Cambria Math" panose="02040503050406030204" pitchFamily="18" charset="0"/>
                      </a:rPr>
                      <m:t>𝐿</m:t>
                    </m:r>
                    <m:d>
                      <m:dPr>
                        <m:ctrlPr>
                          <a:rPr lang="en-US" sz="1500" b="0" i="1" smtClean="0">
                            <a:latin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𝜏</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m:t>
                            </m:r>
                          </m:e>
                        </m:d>
                      </m:e>
                    </m:d>
                  </m:oMath>
                </a14:m>
                <a:endParaRPr lang="en-US" sz="1500" b="0" dirty="0">
                  <a:ea typeface="Cambria Math" panose="02040503050406030204" pitchFamily="18" charset="0"/>
                </a:endParaRPr>
              </a:p>
              <a:p>
                <a:pPr algn="l" rtl="0"/>
                <a14:m>
                  <m:oMath xmlns:m="http://schemas.openxmlformats.org/officeDocument/2006/math">
                    <m:r>
                      <a:rPr lang="en-US" sz="1500" i="1">
                        <a:latin typeface="Cambria Math" panose="02040503050406030204" pitchFamily="18" charset="0"/>
                        <a:ea typeface="Cambria Math" panose="02040503050406030204" pitchFamily="18" charset="0"/>
                      </a:rPr>
                      <m:t>𝜏</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𝐴</m:t>
                        </m:r>
                      </m:e>
                    </m:d>
                    <m:r>
                      <a:rPr lang="en-US" sz="1500" b="0" i="1" smtClean="0">
                        <a:latin typeface="Cambria Math" panose="02040503050406030204" pitchFamily="18" charset="0"/>
                        <a:ea typeface="Cambria Math" panose="02040503050406030204" pitchFamily="18" charset="0"/>
                      </a:rPr>
                      <m:t>=</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0</m:t>
                                </m:r>
                              </m:sub>
                            </m:sSub>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1</m:t>
                                </m:r>
                              </m:sub>
                            </m:sSub>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2</m:t>
                                </m:r>
                              </m:sub>
                            </m:sSub>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𝑆𝑏𝑜𝑥</m:t>
                        </m:r>
                        <m:d>
                          <m:dPr>
                            <m:ctrlPr>
                              <a:rPr lang="en-US" sz="1500" b="0" i="1" smtClean="0">
                                <a:latin typeface="Cambria Math" panose="02040503050406030204" pitchFamily="18" charset="0"/>
                                <a:ea typeface="Cambria Math" panose="02040503050406030204" pitchFamily="18" charset="0"/>
                              </a:rPr>
                            </m:ctrlPr>
                          </m:dPr>
                          <m:e>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𝑎</m:t>
                                </m:r>
                              </m:e>
                              <m:sub>
                                <m:r>
                                  <a:rPr lang="en-US" sz="1500" b="0" i="1" smtClean="0">
                                    <a:latin typeface="Cambria Math" panose="02040503050406030204" pitchFamily="18" charset="0"/>
                                    <a:ea typeface="Cambria Math" panose="02040503050406030204" pitchFamily="18" charset="0"/>
                                  </a:rPr>
                                  <m:t>3</m:t>
                                </m:r>
                              </m:sub>
                            </m:sSub>
                          </m:e>
                        </m:d>
                      </m:e>
                    </m:d>
                  </m:oMath>
                </a14:m>
                <a:endParaRPr lang="en-US" sz="1500" b="0" dirty="0">
                  <a:ea typeface="Cambria Math" panose="02040503050406030204" pitchFamily="18" charset="0"/>
                </a:endParaRPr>
              </a:p>
              <a:p>
                <a:pPr algn="l" rtl="0"/>
                <a14:m>
                  <m:oMath xmlns:m="http://schemas.openxmlformats.org/officeDocument/2006/math">
                    <m:r>
                      <a:rPr lang="en-US" sz="1500" b="0" i="1" smtClean="0">
                        <a:latin typeface="Cambria Math" panose="02040503050406030204" pitchFamily="18" charset="0"/>
                      </a:rPr>
                      <m:t>𝐿</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𝐵</m:t>
                        </m:r>
                      </m:e>
                    </m:d>
                    <m:r>
                      <a:rPr lang="en-US" sz="1500" b="0" i="1" smtClean="0">
                        <a:latin typeface="Cambria Math" panose="02040503050406030204" pitchFamily="18" charset="0"/>
                      </a:rPr>
                      <m:t>=</m:t>
                    </m:r>
                    <m:r>
                      <a:rPr lang="en-US" sz="1500" b="0" i="1" smtClean="0">
                        <a:latin typeface="Cambria Math" panose="02040503050406030204" pitchFamily="18" charset="0"/>
                      </a:rPr>
                      <m:t>𝐵</m:t>
                    </m:r>
                    <m:r>
                      <a:rPr lang="en-US" sz="1500" i="1">
                        <a:latin typeface="Cambria Math" panose="02040503050406030204" pitchFamily="18" charset="0"/>
                        <a:ea typeface="Cambria Math" panose="02040503050406030204" pitchFamily="18" charset="0"/>
                      </a:rPr>
                      <m:t>⨁</m:t>
                    </m:r>
                    <m:r>
                      <a:rPr lang="en-US" sz="1500" b="0" i="0" smtClean="0">
                        <a:latin typeface="Cambria Math" panose="02040503050406030204" pitchFamily="18" charset="0"/>
                        <a:ea typeface="Cambria Math" panose="02040503050406030204" pitchFamily="18" charset="0"/>
                      </a:rPr>
                      <m:t>(</m:t>
                    </m:r>
                    <m:r>
                      <m:rPr>
                        <m:sty m:val="p"/>
                      </m:rPr>
                      <a:rPr lang="en-US" sz="1500" b="0" i="0" smtClean="0">
                        <a:latin typeface="Cambria Math" panose="02040503050406030204" pitchFamily="18" charset="0"/>
                        <a:ea typeface="Cambria Math" panose="02040503050406030204" pitchFamily="18" charset="0"/>
                      </a:rPr>
                      <m:t>B</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13</m:t>
                    </m:r>
                    <m:r>
                      <a:rPr lang="en-US" sz="1500" b="0" i="1" smtClean="0">
                        <a:latin typeface="Cambria Math" panose="02040503050406030204" pitchFamily="18" charset="0"/>
                        <a:ea typeface="Cambria Math" panose="02040503050406030204" pitchFamily="18" charset="0"/>
                      </a:rPr>
                      <m:t>)⨁</m:t>
                    </m:r>
                    <m:r>
                      <a:rPr lang="en-US" sz="1500" b="0" i="0" smtClean="0">
                        <a:latin typeface="Cambria Math" panose="02040503050406030204" pitchFamily="18" charset="0"/>
                        <a:ea typeface="Cambria Math" panose="02040503050406030204" pitchFamily="18" charset="0"/>
                      </a:rPr>
                      <m:t>(</m:t>
                    </m:r>
                    <m:r>
                      <m:rPr>
                        <m:sty m:val="p"/>
                      </m:rPr>
                      <a:rPr lang="en-US" sz="1500" b="0" i="0" smtClean="0">
                        <a:latin typeface="Cambria Math" panose="02040503050406030204" pitchFamily="18" charset="0"/>
                        <a:ea typeface="Cambria Math" panose="02040503050406030204" pitchFamily="18" charset="0"/>
                      </a:rPr>
                      <m:t>B</m:t>
                    </m:r>
                    <m:r>
                      <a:rPr lang="en-US" sz="1500" i="1">
                        <a:latin typeface="Cambria Math" panose="02040503050406030204" pitchFamily="18" charset="0"/>
                        <a:ea typeface="Cambria Math" panose="02040503050406030204" pitchFamily="18" charset="0"/>
                      </a:rPr>
                      <m:t>⋘</m:t>
                    </m:r>
                    <m:r>
                      <a:rPr lang="en-US" sz="1500" b="0" i="0" smtClean="0">
                        <a:latin typeface="Cambria Math" panose="02040503050406030204" pitchFamily="18" charset="0"/>
                        <a:ea typeface="Cambria Math" panose="02040503050406030204" pitchFamily="18" charset="0"/>
                      </a:rPr>
                      <m:t>23</m:t>
                    </m:r>
                    <m:r>
                      <a:rPr lang="en-US" sz="1500" b="0" i="0" smtClean="0">
                        <a:latin typeface="Cambria Math" panose="02040503050406030204" pitchFamily="18" charset="0"/>
                        <a:ea typeface="Cambria Math" panose="02040503050406030204" pitchFamily="18" charset="0"/>
                      </a:rPr>
                      <m:t>)</m:t>
                    </m:r>
                  </m:oMath>
                </a14:m>
                <a:endParaRPr lang="he-IL" sz="1500" dirty="0"/>
              </a:p>
            </p:txBody>
          </p:sp>
        </mc:Choice>
        <mc:Fallback xmlns="">
          <p:sp>
            <p:nvSpPr>
              <p:cNvPr id="3" name="מציין מיקום תוכן 2">
                <a:extLst>
                  <a:ext uri="{FF2B5EF4-FFF2-40B4-BE49-F238E27FC236}">
                    <a16:creationId xmlns:a16="http://schemas.microsoft.com/office/drawing/2014/main" id="{53ABB4AF-0D87-9748-B345-71840D0C6A03}"/>
                  </a:ext>
                </a:extLst>
              </p:cNvPr>
              <p:cNvSpPr>
                <a:spLocks noGrp="1" noRot="1" noChangeAspect="1" noMove="1" noResize="1" noEditPoints="1" noAdjustHandles="1" noChangeArrowheads="1" noChangeShapeType="1" noTextEdit="1"/>
              </p:cNvSpPr>
              <p:nvPr>
                <p:ph idx="1"/>
              </p:nvPr>
            </p:nvSpPr>
            <p:spPr>
              <a:xfrm>
                <a:off x="80206" y="2692400"/>
                <a:ext cx="6080657" cy="2130279"/>
              </a:xfrm>
              <a:blipFill>
                <a:blip r:embed="rId5"/>
                <a:stretch>
                  <a:fillRect l="-301" t="-1433"/>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8AEC056C-4842-A057-ADD3-F66C55B5C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6" name="Freeform: Shape 5">
              <a:extLst>
                <a:ext uri="{FF2B5EF4-FFF2-40B4-BE49-F238E27FC236}">
                  <a16:creationId xmlns:a16="http://schemas.microsoft.com/office/drawing/2014/main" id="{C7E49D8C-54E2-AEF2-8D75-5607C82ED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7" name="Freeform: Shape 6">
              <a:extLst>
                <a:ext uri="{FF2B5EF4-FFF2-40B4-BE49-F238E27FC236}">
                  <a16:creationId xmlns:a16="http://schemas.microsoft.com/office/drawing/2014/main" id="{BD4C0053-2C6F-8749-6B37-F6D19AB44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8" name="Freeform: Shape 7">
              <a:extLst>
                <a:ext uri="{FF2B5EF4-FFF2-40B4-BE49-F238E27FC236}">
                  <a16:creationId xmlns:a16="http://schemas.microsoft.com/office/drawing/2014/main" id="{C82D43EF-1ED3-1D78-447C-302D2FF4E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Tree>
    <p:extLst>
      <p:ext uri="{BB962C8B-B14F-4D97-AF65-F5344CB8AC3E}">
        <p14:creationId xmlns:p14="http://schemas.microsoft.com/office/powerpoint/2010/main" val="1605893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mc:AlternateContent xmlns:mc="http://schemas.openxmlformats.org/markup-compatibility/2006" xmlns:a14="http://schemas.microsoft.com/office/drawing/2010/main">
        <mc:Choice Requires="a14">
          <p:sp>
            <p:nvSpPr>
              <p:cNvPr id="2" name="כותרת 1">
                <a:extLst>
                  <a:ext uri="{FF2B5EF4-FFF2-40B4-BE49-F238E27FC236}">
                    <a16:creationId xmlns:a16="http://schemas.microsoft.com/office/drawing/2014/main" id="{EA0F5A7E-95A6-8C50-8093-11CB32176C30}"/>
                  </a:ext>
                </a:extLst>
              </p:cNvPr>
              <p:cNvSpPr txBox="1">
                <a:spLocks/>
              </p:cNvSpPr>
              <p:nvPr/>
            </p:nvSpPr>
            <p:spPr>
              <a:xfrm>
                <a:off x="4503284" y="237752"/>
                <a:ext cx="4303259" cy="132556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14:m>
                  <m:oMathPara xmlns:m="http://schemas.openxmlformats.org/officeDocument/2006/math">
                    <m:oMathParaPr>
                      <m:jc m:val="left"/>
                    </m:oMathParaPr>
                    <m:oMath xmlns:m="http://schemas.openxmlformats.org/officeDocument/2006/math">
                      <m:r>
                        <m:rPr>
                          <m:nor/>
                        </m:rPr>
                        <a:rPr lang="en-US" sz="5400" b="0" i="0" dirty="0" smtClean="0">
                          <a:solidFill>
                            <a:schemeClr val="accent1">
                              <a:lumMod val="75000"/>
                            </a:schemeClr>
                          </a:solidFill>
                          <a:latin typeface="David" panose="020E0502060401010101" pitchFamily="34" charset="-79"/>
                          <a:cs typeface="David" panose="020E0502060401010101" pitchFamily="34" charset="-79"/>
                        </a:rPr>
                        <m:t>Decryption</m:t>
                      </m:r>
                    </m:oMath>
                  </m:oMathPara>
                </a14:m>
                <a:endParaRPr lang="he-IL" sz="5400" dirty="0">
                  <a:solidFill>
                    <a:schemeClr val="accent1">
                      <a:lumMod val="75000"/>
                    </a:schemeClr>
                  </a:solidFill>
                  <a:latin typeface="David" panose="020E0502060401010101" pitchFamily="34" charset="-79"/>
                  <a:cs typeface="David" panose="020E0502060401010101" pitchFamily="34" charset="-79"/>
                </a:endParaRPr>
              </a:p>
            </p:txBody>
          </p:sp>
        </mc:Choice>
        <mc:Fallback xmlns="">
          <p:sp>
            <p:nvSpPr>
              <p:cNvPr id="2" name="כותרת 1">
                <a:extLst>
                  <a:ext uri="{FF2B5EF4-FFF2-40B4-BE49-F238E27FC236}">
                    <a16:creationId xmlns:a16="http://schemas.microsoft.com/office/drawing/2014/main" id="{EA0F5A7E-95A6-8C50-8093-11CB32176C30}"/>
                  </a:ext>
                </a:extLst>
              </p:cNvPr>
              <p:cNvSpPr txBox="1">
                <a:spLocks noRot="1" noChangeAspect="1" noMove="1" noResize="1" noEditPoints="1" noAdjustHandles="1" noChangeArrowheads="1" noChangeShapeType="1" noTextEdit="1"/>
              </p:cNvSpPr>
              <p:nvPr/>
            </p:nvSpPr>
            <p:spPr>
              <a:xfrm>
                <a:off x="4503284" y="237752"/>
                <a:ext cx="4303259" cy="1325563"/>
              </a:xfrm>
              <a:prstGeom prst="rect">
                <a:avLst/>
              </a:prstGeom>
              <a:blipFill>
                <a:blip r:embed="rId3"/>
                <a:stretch>
                  <a:fillRect t="-16590"/>
                </a:stretch>
              </a:blipFill>
            </p:spPr>
            <p:txBody>
              <a:bodyPr/>
              <a:lstStyle/>
              <a:p>
                <a:r>
                  <a:rPr lang="he-IL">
                    <a:noFill/>
                  </a:rPr>
                  <a:t> </a:t>
                </a:r>
              </a:p>
            </p:txBody>
          </p:sp>
        </mc:Fallback>
      </mc:AlternateContent>
      <p:sp>
        <p:nvSpPr>
          <p:cNvPr id="4" name="TextBox 3">
            <a:extLst>
              <a:ext uri="{FF2B5EF4-FFF2-40B4-BE49-F238E27FC236}">
                <a16:creationId xmlns:a16="http://schemas.microsoft.com/office/drawing/2014/main" id="{C6E55234-8144-C0D3-C317-AB80F9440E39}"/>
              </a:ext>
            </a:extLst>
          </p:cNvPr>
          <p:cNvSpPr txBox="1"/>
          <p:nvPr/>
        </p:nvSpPr>
        <p:spPr>
          <a:xfrm>
            <a:off x="769319" y="1305868"/>
            <a:ext cx="9813063" cy="2248693"/>
          </a:xfrm>
          <a:prstGeom prst="rect">
            <a:avLst/>
          </a:prstGeom>
          <a:noFill/>
        </p:spPr>
        <p:txBody>
          <a:bodyPr wrap="square" rtlCol="1">
            <a:spAutoFit/>
          </a:bodyPr>
          <a:lstStyle/>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900" b="1"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Inverse Key Expansion:</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900" dirty="0">
                <a:latin typeface="David "/>
              </a:rPr>
              <a:t>Like encryption, decryption also relies on key expansion but in reverse order.</a:t>
            </a:r>
            <a:endParaRPr kumimoji="0" lang="en-US" sz="19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endParaRPr>
          </a:p>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900" b="1"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Unbalanced Feistel Network:</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David" panose="020E0502060401010101" pitchFamily="34" charset="-79"/>
                <a:ea typeface="+mn-ea"/>
                <a:cs typeface="David" panose="020E0502060401010101" pitchFamily="34" charset="-79"/>
              </a:rPr>
              <a:t>Utilizes an unbalanced Feistel structure where decryption mirrors encryption with reversed subkeys.</a:t>
            </a:r>
          </a:p>
        </p:txBody>
      </p:sp>
      <p:pic>
        <p:nvPicPr>
          <p:cNvPr id="5" name="תמונה 4" descr="תמונה שמכילה ציור, גרפיקה, איור, עיצוב גרפי&#10;&#10;התיאור נוצר באופן אוטומטי">
            <a:extLst>
              <a:ext uri="{FF2B5EF4-FFF2-40B4-BE49-F238E27FC236}">
                <a16:creationId xmlns:a16="http://schemas.microsoft.com/office/drawing/2014/main" id="{7B33C780-46B2-964A-6EE3-37500C784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180" y="3532144"/>
            <a:ext cx="5605768" cy="3203296"/>
          </a:xfrm>
          <a:prstGeom prst="rect">
            <a:avLst/>
          </a:prstGeom>
        </p:spPr>
      </p:pic>
    </p:spTree>
    <p:extLst>
      <p:ext uri="{BB962C8B-B14F-4D97-AF65-F5344CB8AC3E}">
        <p14:creationId xmlns:p14="http://schemas.microsoft.com/office/powerpoint/2010/main" val="77074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AB6505-FAF8-83AF-6150-E588379F4824}"/>
              </a:ext>
            </a:extLst>
          </p:cNvPr>
          <p:cNvSpPr>
            <a:spLocks noGrp="1"/>
          </p:cNvSpPr>
          <p:nvPr>
            <p:ph type="title"/>
          </p:nvPr>
        </p:nvSpPr>
        <p:spPr/>
        <p:txBody>
          <a:bodyPr vert="horz" lIns="91440" tIns="45720" rIns="91440" bIns="45720" rtlCol="0" anchor="t">
            <a:normAutofit/>
          </a:bodyPr>
          <a:lstStyle/>
          <a:p>
            <a:pPr algn="ctr" rtl="0">
              <a:spcAft>
                <a:spcPts val="600"/>
              </a:spcAft>
            </a:pPr>
            <a:r>
              <a:rPr lang="en-US" sz="5400" dirty="0">
                <a:solidFill>
                  <a:schemeClr val="accent1">
                    <a:lumMod val="75000"/>
                  </a:schemeClr>
                </a:solidFill>
                <a:latin typeface="David" panose="020E0502060401010101" pitchFamily="34" charset="-79"/>
                <a:cs typeface="David" panose="020E0502060401010101" pitchFamily="34" charset="-79"/>
              </a:rPr>
              <a:t>Security Analysis of SM4</a:t>
            </a:r>
            <a:endParaRPr lang="he-IL" sz="5400" dirty="0">
              <a:solidFill>
                <a:schemeClr val="accent1">
                  <a:lumMod val="75000"/>
                </a:schemeClr>
              </a:solidFill>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78B6369C-6B38-E2E7-6CE7-EFF826044585}"/>
              </a:ext>
            </a:extLst>
          </p:cNvPr>
          <p:cNvSpPr>
            <a:spLocks noGrp="1"/>
          </p:cNvSpPr>
          <p:nvPr>
            <p:ph idx="1"/>
          </p:nvPr>
        </p:nvSpPr>
        <p:spPr>
          <a:xfrm>
            <a:off x="381000" y="1298877"/>
            <a:ext cx="11429999" cy="5588000"/>
          </a:xfrm>
        </p:spPr>
        <p:txBody>
          <a:bodyPr>
            <a:noAutofit/>
          </a:bodyPr>
          <a:lstStyle/>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Strengths of SM4</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Block </a:t>
            </a:r>
            <a:r>
              <a:rPr lang="en-US" altLang="he-IL" sz="2300" dirty="0">
                <a:latin typeface="David" panose="020E0502060401010101" pitchFamily="34" charset="-79"/>
                <a:cs typeface="David" panose="020E0502060401010101" pitchFamily="34" charset="-79"/>
              </a:rPr>
              <a:t>Cipher</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Key Size and Block Size</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128-bit Key Size</a:t>
            </a:r>
            <a:r>
              <a:rPr lang="en-US" sz="2300" dirty="0">
                <a:latin typeface="David" panose="020E0502060401010101" pitchFamily="34" charset="-79"/>
                <a:cs typeface="David" panose="020E0502060401010101" pitchFamily="34" charset="-79"/>
              </a:rPr>
              <a:t>: Strong security against brute-force attacks.</a:t>
            </a:r>
          </a:p>
          <a:p>
            <a:pPr lvl="1" algn="l" rtl="0">
              <a:lnSpc>
                <a:spcPct val="100000"/>
              </a:lnSpc>
            </a:pPr>
            <a:r>
              <a:rPr lang="en-US" sz="2300" b="1" dirty="0">
                <a:latin typeface="David" panose="020E0502060401010101" pitchFamily="34" charset="-79"/>
                <a:cs typeface="David" panose="020E0502060401010101" pitchFamily="34" charset="-79"/>
              </a:rPr>
              <a:t>   128-bit Block Size</a:t>
            </a:r>
            <a:r>
              <a:rPr lang="en-US" sz="2300" dirty="0">
                <a:latin typeface="David" panose="020E0502060401010101" pitchFamily="34" charset="-79"/>
                <a:cs typeface="David" panose="020E0502060401010101" pitchFamily="34" charset="-79"/>
              </a:rPr>
              <a:t>: Effective balance between security and efficiency.</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Number of Rounds</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32 Rounds</a:t>
            </a:r>
            <a:r>
              <a:rPr lang="en-US" sz="2300" dirty="0">
                <a:latin typeface="David" panose="020E0502060401010101" pitchFamily="34" charset="-79"/>
                <a:cs typeface="David" panose="020E0502060401010101" pitchFamily="34" charset="-79"/>
              </a:rPr>
              <a:t>: Enhances diffusion and confusion, increasing cryptanalytic complexity.</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Use of S-Boxes</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Confusion via S-Boxes</a:t>
            </a:r>
            <a:r>
              <a:rPr lang="en-US" sz="2300" dirty="0">
                <a:latin typeface="David" panose="020E0502060401010101" pitchFamily="34" charset="-79"/>
                <a:cs typeface="David" panose="020E0502060401010101" pitchFamily="34" charset="-79"/>
              </a:rPr>
              <a:t>: Obscures the relationship between key and ciphertext.</a:t>
            </a:r>
          </a:p>
          <a:p>
            <a:pPr algn="l" rtl="0">
              <a:lnSpc>
                <a:spcPct val="100000"/>
              </a:lnSpc>
              <a:buFont typeface="Courier New" panose="02070309020205020404" pitchFamily="49" charset="0"/>
              <a:buChar char="o"/>
            </a:pPr>
            <a:r>
              <a:rPr lang="en-US" sz="2300" b="1" dirty="0">
                <a:latin typeface="David" panose="020E0502060401010101" pitchFamily="34" charset="-79"/>
                <a:cs typeface="David" panose="020E0502060401010101" pitchFamily="34" charset="-79"/>
              </a:rPr>
              <a:t>   Shift rows</a:t>
            </a:r>
            <a:r>
              <a:rPr lang="en-US" sz="2300" dirty="0">
                <a:latin typeface="David" panose="020E0502060401010101" pitchFamily="34" charset="-79"/>
                <a:cs typeface="David" panose="020E0502060401010101" pitchFamily="34" charset="-79"/>
              </a:rPr>
              <a:t>:</a:t>
            </a:r>
          </a:p>
          <a:p>
            <a:pPr lvl="1" algn="l" rtl="0">
              <a:lnSpc>
                <a:spcPct val="100000"/>
              </a:lnSpc>
            </a:pPr>
            <a:r>
              <a:rPr lang="en-US" sz="2300" b="1" dirty="0">
                <a:latin typeface="David" panose="020E0502060401010101" pitchFamily="34" charset="-79"/>
                <a:cs typeface="David" panose="020E0502060401010101" pitchFamily="34" charset="-79"/>
              </a:rPr>
              <a:t>   Diffusion via Permutation</a:t>
            </a:r>
            <a:r>
              <a:rPr lang="en-US" sz="2300" dirty="0">
                <a:latin typeface="David" panose="020E0502060401010101" pitchFamily="34" charset="-79"/>
                <a:cs typeface="David" panose="020E0502060401010101" pitchFamily="34" charset="-79"/>
              </a:rPr>
              <a:t>: Spreads influence of plaintext bits across ciphertext.</a:t>
            </a:r>
          </a:p>
        </p:txBody>
      </p:sp>
      <p:grpSp>
        <p:nvGrpSpPr>
          <p:cNvPr id="4" name="Group 3">
            <a:extLst>
              <a:ext uri="{FF2B5EF4-FFF2-40B4-BE49-F238E27FC236}">
                <a16:creationId xmlns:a16="http://schemas.microsoft.com/office/drawing/2014/main" id="{F7C47485-27C8-0957-A621-F32C4C71DA3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 name="Freeform: Shape 4">
              <a:extLst>
                <a:ext uri="{FF2B5EF4-FFF2-40B4-BE49-F238E27FC236}">
                  <a16:creationId xmlns:a16="http://schemas.microsoft.com/office/drawing/2014/main" id="{7D20C9D1-B091-0458-F972-64213A872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6" name="Freeform: Shape 5">
              <a:extLst>
                <a:ext uri="{FF2B5EF4-FFF2-40B4-BE49-F238E27FC236}">
                  <a16:creationId xmlns:a16="http://schemas.microsoft.com/office/drawing/2014/main" id="{C5F2D2E8-AE13-3EB8-0905-3AFCE2817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sp>
          <p:nvSpPr>
            <p:cNvPr id="7" name="Freeform: Shape 6">
              <a:extLst>
                <a:ext uri="{FF2B5EF4-FFF2-40B4-BE49-F238E27FC236}">
                  <a16:creationId xmlns:a16="http://schemas.microsoft.com/office/drawing/2014/main" id="{F8A803D4-D79C-7678-71D0-B65DAFB20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avid" panose="020E0502060401010101" pitchFamily="34" charset="-79"/>
                <a:cs typeface="David" panose="020E0502060401010101" pitchFamily="34" charset="-79"/>
              </a:endParaRPr>
            </a:p>
          </p:txBody>
        </p:sp>
      </p:grpSp>
    </p:spTree>
    <p:extLst>
      <p:ext uri="{BB962C8B-B14F-4D97-AF65-F5344CB8AC3E}">
        <p14:creationId xmlns:p14="http://schemas.microsoft.com/office/powerpoint/2010/main" val="411338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925</TotalTime>
  <Words>1519</Words>
  <Application>Microsoft Office PowerPoint</Application>
  <PresentationFormat>מסך רחב</PresentationFormat>
  <Paragraphs>183</Paragraphs>
  <Slides>12</Slides>
  <Notes>12</Notes>
  <HiddenSlides>0</HiddenSlides>
  <MMClips>0</MMClips>
  <ScaleCrop>false</ScaleCrop>
  <HeadingPairs>
    <vt:vector size="6" baseType="variant">
      <vt:variant>
        <vt:lpstr>גופנים בשימוש</vt:lpstr>
      </vt:variant>
      <vt:variant>
        <vt:i4>7</vt:i4>
      </vt:variant>
      <vt:variant>
        <vt:lpstr>ערכת נושא</vt:lpstr>
      </vt:variant>
      <vt:variant>
        <vt:i4>2</vt:i4>
      </vt:variant>
      <vt:variant>
        <vt:lpstr>כותרות שקופיות</vt:lpstr>
      </vt:variant>
      <vt:variant>
        <vt:i4>12</vt:i4>
      </vt:variant>
    </vt:vector>
  </HeadingPairs>
  <TitlesOfParts>
    <vt:vector size="21" baseType="lpstr">
      <vt:lpstr>Aptos</vt:lpstr>
      <vt:lpstr>Aptos Display</vt:lpstr>
      <vt:lpstr>Arial</vt:lpstr>
      <vt:lpstr>Cambria Math</vt:lpstr>
      <vt:lpstr>Courier New</vt:lpstr>
      <vt:lpstr>David</vt:lpstr>
      <vt:lpstr>David </vt:lpstr>
      <vt:lpstr>Office Theme</vt:lpstr>
      <vt:lpstr>ערכת נושא Office</vt:lpstr>
      <vt:lpstr>מצגת של PowerPoint‏</vt:lpstr>
      <vt:lpstr>SM4  A Chinese National Standard for Block Cipher </vt:lpstr>
      <vt:lpstr>Configuration </vt:lpstr>
      <vt:lpstr>SM4</vt:lpstr>
      <vt:lpstr>Round</vt:lpstr>
      <vt:lpstr>Function F</vt:lpstr>
      <vt:lpstr>"Key Expansion"</vt:lpstr>
      <vt:lpstr>מצגת של PowerPoint‏</vt:lpstr>
      <vt:lpstr>Security Analysis of SM4</vt:lpstr>
      <vt:lpstr>SM4 VS AES VS DES</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יובל רוזנר</dc:creator>
  <cp:lastModifiedBy>דור דוד שבת</cp:lastModifiedBy>
  <cp:revision>19</cp:revision>
  <dcterms:created xsi:type="dcterms:W3CDTF">2024-07-17T09:49:33Z</dcterms:created>
  <dcterms:modified xsi:type="dcterms:W3CDTF">2024-08-06T19:16:31Z</dcterms:modified>
</cp:coreProperties>
</file>